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5"/>
  </p:notesMasterIdLst>
  <p:sldIdLst>
    <p:sldId id="256" r:id="rId3"/>
    <p:sldId id="277" r:id="rId4"/>
    <p:sldId id="281" r:id="rId5"/>
    <p:sldId id="282" r:id="rId6"/>
    <p:sldId id="283" r:id="rId7"/>
    <p:sldId id="287" r:id="rId8"/>
    <p:sldId id="257" r:id="rId9"/>
    <p:sldId id="258" r:id="rId10"/>
    <p:sldId id="261" r:id="rId11"/>
    <p:sldId id="260" r:id="rId12"/>
    <p:sldId id="263" r:id="rId13"/>
    <p:sldId id="264" r:id="rId14"/>
    <p:sldId id="267" r:id="rId15"/>
    <p:sldId id="268" r:id="rId16"/>
    <p:sldId id="269" r:id="rId17"/>
    <p:sldId id="271" r:id="rId18"/>
    <p:sldId id="272" r:id="rId19"/>
    <p:sldId id="273" r:id="rId20"/>
    <p:sldId id="284" r:id="rId21"/>
    <p:sldId id="285" r:id="rId22"/>
    <p:sldId id="274" r:id="rId23"/>
    <p:sldId id="276" r:id="rId24"/>
  </p:sldIdLst>
  <p:sldSz cx="9144000" cy="6858000" type="screen4x3"/>
  <p:notesSz cx="6858000" cy="9144000"/>
  <p:defaultTextStyle>
    <a:defPPr>
      <a:defRPr lang="en-GB"/>
    </a:defPPr>
    <a:lvl1pPr algn="l" defTabSz="457200" rtl="0" fontAlgn="base">
      <a:lnSpc>
        <a:spcPct val="1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742950" indent="-285750" algn="l" defTabSz="457200" rtl="0" fontAlgn="base">
      <a:lnSpc>
        <a:spcPct val="1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1143000" indent="-228600" algn="l" defTabSz="457200" rtl="0" fontAlgn="base">
      <a:lnSpc>
        <a:spcPct val="1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600200" indent="-228600" algn="l" defTabSz="457200" rtl="0" fontAlgn="base">
      <a:lnSpc>
        <a:spcPct val="1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2057400" indent="-228600" algn="l" defTabSz="457200" rtl="0" fontAlgn="base">
      <a:lnSpc>
        <a:spcPct val="1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77" autoAdjust="0"/>
  </p:normalViewPr>
  <p:slideViewPr>
    <p:cSldViewPr>
      <p:cViewPr varScale="1">
        <p:scale>
          <a:sx n="69" d="100"/>
          <a:sy n="69" d="100"/>
        </p:scale>
        <p:origin x="-39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78" y="8815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7" name="AutoShape 2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8" name="AutoShape 2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9" name="AutoShape 2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0" name="AutoShape 2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1" name="AutoShape 2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2" name="AutoShape 3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3" name="AutoShape 3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4" name="AutoShape 3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34" name="Rectangle 3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0625" y="877888"/>
            <a:ext cx="4422775" cy="3113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106" name="Rectangle 34"/>
          <p:cNvSpPr>
            <a:spLocks noGrp="1" noChangeArrowheads="1"/>
          </p:cNvSpPr>
          <p:nvPr>
            <p:ph type="body"/>
          </p:nvPr>
        </p:nvSpPr>
        <p:spPr bwMode="auto">
          <a:xfrm>
            <a:off x="1060450" y="4349750"/>
            <a:ext cx="4689475" cy="3460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691063" cy="34623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68813" cy="31591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691063" cy="34623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5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691063" cy="34623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0400" cy="31607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691063" cy="34623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5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691063" cy="34623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691063" cy="34623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691063" cy="34623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691063" cy="34623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691063" cy="34623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691063" cy="34623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691063" cy="34623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691063" cy="34623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691063" cy="34623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5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691063" cy="3462338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691063" cy="34623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691063" cy="34623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691063" cy="34623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691063" cy="34623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691063" cy="34623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691063" cy="34623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5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691063" cy="34623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700" y="450850"/>
            <a:ext cx="1938338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513" y="450850"/>
            <a:ext cx="5665787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3" y="450850"/>
            <a:ext cx="7756525" cy="11953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513" y="1906588"/>
            <a:ext cx="3802062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71513" y="4116388"/>
            <a:ext cx="3802062" cy="2058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25975" y="1906588"/>
            <a:ext cx="3802063" cy="42687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3" y="450850"/>
            <a:ext cx="7756525" cy="11953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1513" y="1906588"/>
            <a:ext cx="3802062" cy="42687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25975" y="1906588"/>
            <a:ext cx="3802063" cy="4268787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3" y="450850"/>
            <a:ext cx="7756525" cy="11953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1513" y="1906588"/>
            <a:ext cx="3802062" cy="42687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975" y="1906588"/>
            <a:ext cx="3802063" cy="42687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7AE42-8DE9-4F94-AEA0-A9A91D686B6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ABCC34-FB29-4F82-941C-801226A20F9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E6296-E1C6-495F-BA90-A6AC2259167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3375"/>
            <a:ext cx="40211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603375"/>
            <a:ext cx="4021137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0C8496-52D1-4B63-9058-6CF17E0A326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30F8E5-8B38-4326-91CE-6ABA80D459B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D7BACA-B321-4E35-B484-67BA7466547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65CEE-875C-4F6C-8BEA-F00A09FF149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182F27-C295-4C83-A37F-51C6ABD8B1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1B12F3-209C-4FBE-A5BD-1867B43F741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01A3ED-4396-4904-9F6E-9D2BDF9F96B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1603375"/>
            <a:ext cx="2047875" cy="4491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3375"/>
            <a:ext cx="5994400" cy="4491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6728D6-DDA7-42AF-B1BE-42B8673174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38" y="2130425"/>
            <a:ext cx="4765675" cy="1435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3375"/>
            <a:ext cx="4021138" cy="4491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603375"/>
            <a:ext cx="4021137" cy="4491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B58CC8-44FE-4B58-AC85-EA07E88E214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513" y="1906588"/>
            <a:ext cx="3802062" cy="4268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975" y="1906588"/>
            <a:ext cx="3802063" cy="4268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366713" y="1717675"/>
            <a:ext cx="8775700" cy="5140325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36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450850"/>
            <a:ext cx="7756525" cy="1195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906588"/>
            <a:ext cx="7756525" cy="426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0" y="0"/>
            <a:ext cx="165100" cy="833438"/>
          </a:xfrm>
          <a:prstGeom prst="roundRect">
            <a:avLst>
              <a:gd name="adj" fmla="val 958"/>
            </a:avLst>
          </a:prstGeom>
          <a:solidFill>
            <a:srgbClr val="125C8D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0" y="2160588"/>
            <a:ext cx="165100" cy="833437"/>
          </a:xfrm>
          <a:prstGeom prst="roundRect">
            <a:avLst>
              <a:gd name="adj" fmla="val 958"/>
            </a:avLst>
          </a:prstGeom>
          <a:solidFill>
            <a:srgbClr val="125C8D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0" y="1060450"/>
            <a:ext cx="165100" cy="833438"/>
          </a:xfrm>
          <a:prstGeom prst="roundRect">
            <a:avLst>
              <a:gd name="adj" fmla="val 958"/>
            </a:avLst>
          </a:prstGeom>
          <a:solidFill>
            <a:srgbClr val="125C8D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ctr" defTabSz="457200" rtl="0" eaLnBrk="0" fontAlgn="base" hangingPunct="0">
        <a:lnSpc>
          <a:spcPct val="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333333"/>
          </a:solidFill>
          <a:latin typeface="+mj-lt"/>
          <a:ea typeface="Arial Unicode MS" pitchFamily="34" charset="-128"/>
          <a:cs typeface="+mj-cs"/>
        </a:defRPr>
      </a:lvl1pPr>
      <a:lvl2pPr algn="ctr" defTabSz="457200" rtl="0" eaLnBrk="0" fontAlgn="base" hangingPunct="0">
        <a:lnSpc>
          <a:spcPct val="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333333"/>
          </a:solidFill>
          <a:latin typeface="Arial" charset="0"/>
          <a:ea typeface="Arial Unicode MS" pitchFamily="34" charset="-128"/>
          <a:cs typeface="Arial Unicode MS" pitchFamily="32" charset="0"/>
        </a:defRPr>
      </a:lvl2pPr>
      <a:lvl3pPr algn="ctr" defTabSz="457200" rtl="0" eaLnBrk="0" fontAlgn="base" hangingPunct="0">
        <a:lnSpc>
          <a:spcPct val="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333333"/>
          </a:solidFill>
          <a:latin typeface="Arial" charset="0"/>
          <a:ea typeface="Arial Unicode MS" pitchFamily="34" charset="-128"/>
          <a:cs typeface="Arial Unicode MS" pitchFamily="32" charset="0"/>
        </a:defRPr>
      </a:lvl3pPr>
      <a:lvl4pPr algn="ctr" defTabSz="457200" rtl="0" eaLnBrk="0" fontAlgn="base" hangingPunct="0">
        <a:lnSpc>
          <a:spcPct val="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333333"/>
          </a:solidFill>
          <a:latin typeface="Arial" charset="0"/>
          <a:ea typeface="Arial Unicode MS" pitchFamily="34" charset="-128"/>
          <a:cs typeface="Arial Unicode MS" pitchFamily="32" charset="0"/>
        </a:defRPr>
      </a:lvl4pPr>
      <a:lvl5pPr algn="ctr" defTabSz="457200" rtl="0" eaLnBrk="0" fontAlgn="base" hangingPunct="0">
        <a:lnSpc>
          <a:spcPct val="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333333"/>
          </a:solidFill>
          <a:latin typeface="Arial" charset="0"/>
          <a:ea typeface="Arial Unicode MS" pitchFamily="34" charset="-128"/>
          <a:cs typeface="Arial Unicode MS" pitchFamily="32" charset="0"/>
        </a:defRPr>
      </a:lvl5pPr>
      <a:lvl6pPr marL="2514600" indent="-228600" algn="ctr" defTabSz="457200" rtl="0" fontAlgn="base" hangingPunct="0">
        <a:lnSpc>
          <a:spcPct val="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Arial Unicode MS" pitchFamily="32" charset="0"/>
        </a:defRPr>
      </a:lvl6pPr>
      <a:lvl7pPr marL="2971800" indent="-228600" algn="ctr" defTabSz="457200" rtl="0" fontAlgn="base" hangingPunct="0">
        <a:lnSpc>
          <a:spcPct val="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Arial Unicode MS" pitchFamily="32" charset="0"/>
        </a:defRPr>
      </a:lvl7pPr>
      <a:lvl8pPr marL="3429000" indent="-228600" algn="ctr" defTabSz="457200" rtl="0" fontAlgn="base" hangingPunct="0">
        <a:lnSpc>
          <a:spcPct val="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Arial Unicode MS" pitchFamily="32" charset="0"/>
        </a:defRPr>
      </a:lvl8pPr>
      <a:lvl9pPr marL="3886200" indent="-228600" algn="ctr" defTabSz="457200" rtl="0" fontAlgn="base" hangingPunct="0">
        <a:lnSpc>
          <a:spcPct val="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Arial Unicode MS" pitchFamily="32" charset="0"/>
        </a:defRPr>
      </a:lvl9pPr>
    </p:titleStyle>
    <p:bodyStyle>
      <a:lvl1pPr marL="342900" indent="-342900" algn="l" defTabSz="457200" rtl="0" eaLnBrk="0" fontAlgn="base" hangingPunct="0">
        <a:lnSpc>
          <a:spcPct val="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57200" rtl="0" eaLnBrk="0" fontAlgn="base" hangingPunct="0">
        <a:lnSpc>
          <a:spcPct val="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57200" rtl="0" eaLnBrk="0" fontAlgn="base" hangingPunct="0">
        <a:lnSpc>
          <a:spcPct val="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57200" rtl="0" eaLnBrk="0" fontAlgn="base" hangingPunct="0">
        <a:lnSpc>
          <a:spcPct val="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57200" rtl="0" eaLnBrk="0" fontAlgn="base" hangingPunct="0">
        <a:lnSpc>
          <a:spcPct val="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57200" rtl="0" fontAlgn="base" hangingPunct="0">
        <a:lnSpc>
          <a:spcPct val="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 hangingPunct="0">
        <a:lnSpc>
          <a:spcPct val="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 hangingPunct="0">
        <a:lnSpc>
          <a:spcPct val="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 hangingPunct="0">
        <a:lnSpc>
          <a:spcPct val="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700338" y="2130425"/>
            <a:ext cx="4765675" cy="143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098675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60675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1613" y="6245225"/>
            <a:ext cx="2098675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fld id="{C0766C3D-CE23-477E-A84F-BE18F105300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3375"/>
            <a:ext cx="8194675" cy="4491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defTabSz="457200" rtl="0" eaLnBrk="0" fontAlgn="base" hangingPunct="0">
        <a:lnSpc>
          <a:spcPct val="3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3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lnSpc>
          <a:spcPct val="3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lnSpc>
          <a:spcPct val="3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lnSpc>
          <a:spcPct val="3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57200" rtl="0" fontAlgn="base" hangingPunct="0">
        <a:lnSpc>
          <a:spcPct val="3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57200" rtl="0" fontAlgn="base" hangingPunct="0">
        <a:lnSpc>
          <a:spcPct val="3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57200" rtl="0" fontAlgn="base" hangingPunct="0">
        <a:lnSpc>
          <a:spcPct val="3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57200" rtl="0" fontAlgn="base" hangingPunct="0">
        <a:lnSpc>
          <a:spcPct val="3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38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38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lnSpc>
          <a:spcPct val="38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lnSpc>
          <a:spcPct val="38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lnSpc>
          <a:spcPct val="3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 hangingPunct="0">
        <a:lnSpc>
          <a:spcPct val="3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 hangingPunct="0">
        <a:lnSpc>
          <a:spcPct val="3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 hangingPunct="0">
        <a:lnSpc>
          <a:spcPct val="3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 hangingPunct="0">
        <a:lnSpc>
          <a:spcPct val="3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476375" y="936625"/>
            <a:ext cx="7488238" cy="4092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>
                <a:solidFill>
                  <a:srgbClr val="000064"/>
                </a:solidFill>
                <a:latin typeface="Arial" charset="0"/>
              </a:rPr>
              <a:t>   </a:t>
            </a:r>
          </a:p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3600" b="1" dirty="0">
              <a:solidFill>
                <a:srgbClr val="000064"/>
              </a:solidFill>
              <a:latin typeface="Arial" charset="0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3600" b="1" dirty="0">
              <a:solidFill>
                <a:srgbClr val="000064"/>
              </a:solidFill>
              <a:latin typeface="Arial" charset="0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3600" b="1" dirty="0">
              <a:solidFill>
                <a:srgbClr val="000064"/>
              </a:solidFill>
              <a:latin typeface="Arial" charset="0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 dirty="0" err="1">
                <a:solidFill>
                  <a:srgbClr val="000064"/>
                </a:solidFill>
                <a:latin typeface="Arial" charset="0"/>
              </a:rPr>
              <a:t>Sisteme</a:t>
            </a:r>
            <a:r>
              <a:rPr lang="en-US" sz="3600" b="1" dirty="0">
                <a:solidFill>
                  <a:srgbClr val="000064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000064"/>
                </a:solidFill>
                <a:latin typeface="Arial" charset="0"/>
              </a:rPr>
              <a:t>informatice</a:t>
            </a:r>
            <a:r>
              <a:rPr lang="en-US" sz="3600" b="1" dirty="0">
                <a:solidFill>
                  <a:srgbClr val="000064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000064"/>
                </a:solidFill>
                <a:latin typeface="Arial" charset="0"/>
              </a:rPr>
              <a:t>pentru</a:t>
            </a:r>
            <a:r>
              <a:rPr lang="en-US" sz="3600" b="1" dirty="0">
                <a:solidFill>
                  <a:srgbClr val="000064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000064"/>
                </a:solidFill>
                <a:latin typeface="Arial" charset="0"/>
              </a:rPr>
              <a:t>medicin</a:t>
            </a:r>
            <a:r>
              <a:rPr lang="ro-RO" sz="3600" b="1" dirty="0">
                <a:solidFill>
                  <a:srgbClr val="000064"/>
                </a:solidFill>
                <a:latin typeface="Arial" charset="0"/>
              </a:rPr>
              <a:t>ă</a:t>
            </a:r>
            <a:endParaRPr lang="en-US" sz="3600" b="1" dirty="0">
              <a:solidFill>
                <a:srgbClr val="000064"/>
              </a:solidFill>
              <a:latin typeface="Arial" charset="0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0064"/>
                </a:solidFill>
                <a:latin typeface="Arial" charset="0"/>
              </a:rPr>
              <a:t>(</a:t>
            </a:r>
            <a:r>
              <a:rPr lang="en-US" sz="2000" b="1" dirty="0" err="1">
                <a:solidFill>
                  <a:srgbClr val="000064"/>
                </a:solidFill>
                <a:latin typeface="Arial" charset="0"/>
              </a:rPr>
              <a:t>experien</a:t>
            </a:r>
            <a:r>
              <a:rPr lang="ro-RO" sz="2000" b="1" dirty="0">
                <a:solidFill>
                  <a:srgbClr val="000064"/>
                </a:solidFill>
                <a:latin typeface="Arial" charset="0"/>
              </a:rPr>
              <a:t>ța Institutului de Matematică și </a:t>
            </a:r>
            <a:r>
              <a:rPr lang="ro-RO" sz="2000" b="1" dirty="0" smtClean="0">
                <a:solidFill>
                  <a:srgbClr val="000064"/>
                </a:solidFill>
                <a:latin typeface="Arial" charset="0"/>
              </a:rPr>
              <a:t>Informatică</a:t>
            </a:r>
            <a:endParaRPr lang="en-US" sz="2000" b="1" dirty="0" smtClean="0">
              <a:solidFill>
                <a:srgbClr val="000064"/>
              </a:solidFill>
              <a:latin typeface="Arial" charset="0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smtClean="0">
                <a:solidFill>
                  <a:srgbClr val="000064"/>
                </a:solidFill>
                <a:latin typeface="Arial" charset="0"/>
              </a:rPr>
              <a:t>“Vladimir </a:t>
            </a:r>
            <a:r>
              <a:rPr lang="en-US" sz="2000" b="1" dirty="0" err="1" smtClean="0">
                <a:solidFill>
                  <a:srgbClr val="000064"/>
                </a:solidFill>
                <a:latin typeface="Arial" charset="0"/>
              </a:rPr>
              <a:t>Andrunachievici</a:t>
            </a:r>
            <a:r>
              <a:rPr lang="en-US" sz="2000" b="1" dirty="0" smtClean="0">
                <a:solidFill>
                  <a:srgbClr val="000064"/>
                </a:solidFill>
                <a:latin typeface="Arial" charset="0"/>
              </a:rPr>
              <a:t>”)</a:t>
            </a:r>
            <a:endParaRPr lang="en-US" sz="2000" b="1" dirty="0">
              <a:solidFill>
                <a:srgbClr val="000064"/>
              </a:solidFill>
              <a:latin typeface="Arial" charset="0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600" b="1" dirty="0">
              <a:solidFill>
                <a:srgbClr val="000064"/>
              </a:solidFill>
              <a:latin typeface="Arial" charset="0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600" b="1" dirty="0">
              <a:solidFill>
                <a:srgbClr val="000064"/>
              </a:solidFill>
              <a:latin typeface="Arial" charset="0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err="1">
                <a:solidFill>
                  <a:srgbClr val="000064"/>
                </a:solidFill>
                <a:latin typeface="Arial" charset="0"/>
              </a:rPr>
              <a:t>C.Gaindric</a:t>
            </a:r>
            <a:endParaRPr lang="ru-RU" b="1" dirty="0">
              <a:solidFill>
                <a:srgbClr val="000064"/>
              </a:solidFill>
              <a:latin typeface="Arial" charset="0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 dirty="0">
                <a:solidFill>
                  <a:srgbClr val="000064"/>
                </a:solidFill>
                <a:latin typeface="Arial" charset="0"/>
              </a:rPr>
              <a:t/>
            </a:r>
            <a:br>
              <a:rPr lang="en-GB" sz="3600" b="1" dirty="0">
                <a:solidFill>
                  <a:srgbClr val="000064"/>
                </a:solidFill>
                <a:latin typeface="Arial" charset="0"/>
              </a:rPr>
            </a:br>
            <a:r>
              <a:rPr lang="en-GB" sz="3600" b="1" dirty="0">
                <a:solidFill>
                  <a:srgbClr val="000064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79613" y="179388"/>
            <a:ext cx="6465887" cy="720725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smtClean="0">
                <a:solidFill>
                  <a:srgbClr val="280099"/>
                </a:solidFill>
              </a:rPr>
              <a:t>Destinaţia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619250"/>
            <a:ext cx="4621212" cy="5010150"/>
          </a:xfrm>
        </p:spPr>
        <p:txBody>
          <a:bodyPr/>
          <a:lstStyle/>
          <a:p>
            <a:pPr marL="381000" indent="-290513" eaLnBrk="1">
              <a:lnSpc>
                <a:spcPct val="93000"/>
              </a:lnSpc>
              <a:buClr>
                <a:srgbClr val="0E594D"/>
              </a:buClr>
              <a:buSzPct val="45000"/>
              <a:buFont typeface="Wingdings" pitchFamily="2" charset="2"/>
              <a:buChar char=""/>
              <a:tabLst>
                <a:tab pos="381000" algn="l"/>
                <a:tab pos="493713" algn="l"/>
                <a:tab pos="950913" algn="l"/>
                <a:tab pos="1408113" algn="l"/>
                <a:tab pos="1865313" algn="l"/>
                <a:tab pos="2322513" algn="l"/>
                <a:tab pos="2779713" algn="l"/>
                <a:tab pos="3236913" algn="l"/>
                <a:tab pos="3694113" algn="l"/>
                <a:tab pos="4151313" algn="l"/>
                <a:tab pos="4608513" algn="l"/>
                <a:tab pos="5065713" algn="l"/>
                <a:tab pos="5522913" algn="l"/>
                <a:tab pos="5980113" algn="l"/>
                <a:tab pos="6437313" algn="l"/>
                <a:tab pos="6894513" algn="l"/>
                <a:tab pos="7351713" algn="l"/>
                <a:tab pos="7808913" algn="l"/>
                <a:tab pos="8266113" algn="l"/>
                <a:tab pos="8723313" algn="l"/>
                <a:tab pos="9180513" algn="l"/>
              </a:tabLst>
            </a:pPr>
            <a:endParaRPr lang="ro-RO" sz="2200" dirty="0" smtClean="0"/>
          </a:p>
          <a:p>
            <a:pPr marL="381000" indent="-290513" eaLnBrk="1">
              <a:lnSpc>
                <a:spcPct val="93000"/>
              </a:lnSpc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  <a:tabLst>
                <a:tab pos="381000" algn="l"/>
                <a:tab pos="493713" algn="l"/>
                <a:tab pos="950913" algn="l"/>
                <a:tab pos="1408113" algn="l"/>
                <a:tab pos="1865313" algn="l"/>
                <a:tab pos="2322513" algn="l"/>
                <a:tab pos="2779713" algn="l"/>
                <a:tab pos="3236913" algn="l"/>
                <a:tab pos="3694113" algn="l"/>
                <a:tab pos="4151313" algn="l"/>
                <a:tab pos="4608513" algn="l"/>
                <a:tab pos="5065713" algn="l"/>
                <a:tab pos="5522913" algn="l"/>
                <a:tab pos="5980113" algn="l"/>
                <a:tab pos="6437313" algn="l"/>
                <a:tab pos="6894513" algn="l"/>
                <a:tab pos="7351713" algn="l"/>
                <a:tab pos="7808913" algn="l"/>
                <a:tab pos="8266113" algn="l"/>
                <a:tab pos="8723313" algn="l"/>
                <a:tab pos="9180513" algn="l"/>
              </a:tabLst>
            </a:pPr>
            <a:r>
              <a:rPr lang="en-GB" sz="2200" dirty="0" err="1" smtClean="0">
                <a:solidFill>
                  <a:srgbClr val="262699"/>
                </a:solidFill>
              </a:rPr>
              <a:t>Tuturor</a:t>
            </a:r>
            <a:r>
              <a:rPr lang="en-GB" sz="2200" dirty="0" smtClean="0">
                <a:solidFill>
                  <a:srgbClr val="262699"/>
                </a:solidFill>
              </a:rPr>
              <a:t> </a:t>
            </a:r>
            <a:r>
              <a:rPr lang="en-GB" sz="2200" dirty="0" err="1" smtClean="0">
                <a:solidFill>
                  <a:srgbClr val="262699"/>
                </a:solidFill>
              </a:rPr>
              <a:t>categoriilor</a:t>
            </a:r>
            <a:r>
              <a:rPr lang="en-GB" sz="2200" dirty="0" smtClean="0">
                <a:solidFill>
                  <a:srgbClr val="262699"/>
                </a:solidFill>
              </a:rPr>
              <a:t>: </a:t>
            </a:r>
            <a:r>
              <a:rPr lang="en-GB" sz="2200" dirty="0" err="1" smtClean="0">
                <a:solidFill>
                  <a:srgbClr val="262699"/>
                </a:solidFill>
              </a:rPr>
              <a:t>pentru</a:t>
            </a:r>
            <a:r>
              <a:rPr lang="en-GB" sz="2200" dirty="0" smtClean="0">
                <a:solidFill>
                  <a:srgbClr val="262699"/>
                </a:solidFill>
              </a:rPr>
              <a:t> </a:t>
            </a:r>
            <a:r>
              <a:rPr lang="en-GB" sz="2200" dirty="0" err="1" smtClean="0">
                <a:solidFill>
                  <a:srgbClr val="262699"/>
                </a:solidFill>
              </a:rPr>
              <a:t>suportul</a:t>
            </a:r>
            <a:r>
              <a:rPr lang="en-GB" sz="2200" dirty="0" smtClean="0">
                <a:solidFill>
                  <a:srgbClr val="262699"/>
                </a:solidFill>
              </a:rPr>
              <a:t> </a:t>
            </a:r>
            <a:r>
              <a:rPr lang="en-GB" sz="2200" dirty="0" err="1" smtClean="0">
                <a:solidFill>
                  <a:srgbClr val="262699"/>
                </a:solidFill>
              </a:rPr>
              <a:t>procesului</a:t>
            </a:r>
            <a:r>
              <a:rPr lang="en-GB" sz="2200" dirty="0" smtClean="0">
                <a:solidFill>
                  <a:srgbClr val="262699"/>
                </a:solidFill>
              </a:rPr>
              <a:t> de </a:t>
            </a:r>
            <a:r>
              <a:rPr lang="en-GB" sz="2200" dirty="0" err="1" smtClean="0">
                <a:solidFill>
                  <a:srgbClr val="262699"/>
                </a:solidFill>
              </a:rPr>
              <a:t>examinare</a:t>
            </a:r>
            <a:r>
              <a:rPr lang="en-GB" sz="2200" dirty="0" smtClean="0">
                <a:solidFill>
                  <a:srgbClr val="262699"/>
                </a:solidFill>
              </a:rPr>
              <a:t> </a:t>
            </a:r>
            <a:r>
              <a:rPr lang="en-GB" sz="2200" dirty="0" err="1" smtClean="0">
                <a:solidFill>
                  <a:srgbClr val="262699"/>
                </a:solidFill>
              </a:rPr>
              <a:t>şi</a:t>
            </a:r>
            <a:r>
              <a:rPr lang="en-GB" sz="2200" dirty="0" smtClean="0">
                <a:solidFill>
                  <a:srgbClr val="262699"/>
                </a:solidFill>
              </a:rPr>
              <a:t> </a:t>
            </a:r>
            <a:r>
              <a:rPr lang="en-GB" sz="2200" dirty="0" err="1" smtClean="0">
                <a:solidFill>
                  <a:srgbClr val="262699"/>
                </a:solidFill>
              </a:rPr>
              <a:t>standardizarea</a:t>
            </a:r>
            <a:r>
              <a:rPr lang="en-GB" sz="2200" dirty="0" smtClean="0">
                <a:solidFill>
                  <a:srgbClr val="262699"/>
                </a:solidFill>
              </a:rPr>
              <a:t> </a:t>
            </a:r>
            <a:r>
              <a:rPr lang="en-GB" sz="2200" dirty="0" err="1" smtClean="0">
                <a:solidFill>
                  <a:srgbClr val="262699"/>
                </a:solidFill>
              </a:rPr>
              <a:t>rapoartelor</a:t>
            </a:r>
            <a:r>
              <a:rPr lang="en-GB" sz="2200" dirty="0" smtClean="0">
                <a:solidFill>
                  <a:srgbClr val="262699"/>
                </a:solidFill>
              </a:rPr>
              <a:t>; </a:t>
            </a:r>
            <a:endParaRPr lang="ro-RO" sz="2200" dirty="0" smtClean="0">
              <a:solidFill>
                <a:srgbClr val="262699"/>
              </a:solidFill>
            </a:endParaRPr>
          </a:p>
          <a:p>
            <a:pPr marL="381000" indent="-290513" eaLnBrk="1">
              <a:lnSpc>
                <a:spcPct val="93000"/>
              </a:lnSpc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  <a:tabLst>
                <a:tab pos="381000" algn="l"/>
                <a:tab pos="493713" algn="l"/>
                <a:tab pos="950913" algn="l"/>
                <a:tab pos="1408113" algn="l"/>
                <a:tab pos="1865313" algn="l"/>
                <a:tab pos="2322513" algn="l"/>
                <a:tab pos="2779713" algn="l"/>
                <a:tab pos="3236913" algn="l"/>
                <a:tab pos="3694113" algn="l"/>
                <a:tab pos="4151313" algn="l"/>
                <a:tab pos="4608513" algn="l"/>
                <a:tab pos="5065713" algn="l"/>
                <a:tab pos="5522913" algn="l"/>
                <a:tab pos="5980113" algn="l"/>
                <a:tab pos="6437313" algn="l"/>
                <a:tab pos="6894513" algn="l"/>
                <a:tab pos="7351713" algn="l"/>
                <a:tab pos="7808913" algn="l"/>
                <a:tab pos="8266113" algn="l"/>
                <a:tab pos="8723313" algn="l"/>
                <a:tab pos="9180513" algn="l"/>
              </a:tabLst>
            </a:pPr>
            <a:r>
              <a:rPr lang="en-GB" sz="2200" dirty="0" err="1" smtClean="0">
                <a:solidFill>
                  <a:srgbClr val="262699"/>
                </a:solidFill>
              </a:rPr>
              <a:t>Medicilor</a:t>
            </a:r>
            <a:r>
              <a:rPr lang="en-GB" sz="2200" dirty="0" smtClean="0">
                <a:solidFill>
                  <a:srgbClr val="262699"/>
                </a:solidFill>
              </a:rPr>
              <a:t> cu </a:t>
            </a:r>
            <a:r>
              <a:rPr lang="en-GB" sz="2200" dirty="0" err="1" smtClean="0">
                <a:solidFill>
                  <a:srgbClr val="262699"/>
                </a:solidFill>
              </a:rPr>
              <a:t>experienţă</a:t>
            </a:r>
            <a:r>
              <a:rPr lang="en-GB" sz="2200" dirty="0" smtClean="0">
                <a:solidFill>
                  <a:srgbClr val="262699"/>
                </a:solidFill>
              </a:rPr>
              <a:t>: </a:t>
            </a:r>
            <a:r>
              <a:rPr lang="en-GB" sz="2200" dirty="0" err="1" smtClean="0">
                <a:solidFill>
                  <a:srgbClr val="262699"/>
                </a:solidFill>
              </a:rPr>
              <a:t>în</a:t>
            </a:r>
            <a:r>
              <a:rPr lang="en-GB" sz="2200" dirty="0" smtClean="0">
                <a:solidFill>
                  <a:srgbClr val="262699"/>
                </a:solidFill>
              </a:rPr>
              <a:t>  </a:t>
            </a:r>
            <a:r>
              <a:rPr lang="en-GB" sz="2200" dirty="0" err="1" smtClean="0">
                <a:solidFill>
                  <a:srgbClr val="262699"/>
                </a:solidFill>
              </a:rPr>
              <a:t>examinarea</a:t>
            </a:r>
            <a:r>
              <a:rPr lang="en-GB" sz="2200" dirty="0" smtClean="0">
                <a:solidFill>
                  <a:srgbClr val="262699"/>
                </a:solidFill>
              </a:rPr>
              <a:t> </a:t>
            </a:r>
            <a:r>
              <a:rPr lang="en-GB" sz="2200" dirty="0" err="1" smtClean="0">
                <a:solidFill>
                  <a:srgbClr val="262699"/>
                </a:solidFill>
              </a:rPr>
              <a:t>unor</a:t>
            </a:r>
            <a:r>
              <a:rPr lang="en-GB" sz="2200" dirty="0" smtClean="0">
                <a:solidFill>
                  <a:srgbClr val="262699"/>
                </a:solidFill>
              </a:rPr>
              <a:t> </a:t>
            </a:r>
            <a:r>
              <a:rPr lang="en-GB" sz="2200" dirty="0" err="1" smtClean="0">
                <a:solidFill>
                  <a:srgbClr val="262699"/>
                </a:solidFill>
              </a:rPr>
              <a:t>cazuri</a:t>
            </a:r>
            <a:r>
              <a:rPr lang="en-GB" sz="2200" dirty="0" smtClean="0">
                <a:solidFill>
                  <a:srgbClr val="262699"/>
                </a:solidFill>
              </a:rPr>
              <a:t> </a:t>
            </a:r>
            <a:r>
              <a:rPr lang="en-GB" sz="2200" dirty="0" err="1" smtClean="0">
                <a:solidFill>
                  <a:srgbClr val="262699"/>
                </a:solidFill>
              </a:rPr>
              <a:t>dificile</a:t>
            </a:r>
            <a:r>
              <a:rPr lang="en-GB" sz="2200" dirty="0" smtClean="0">
                <a:solidFill>
                  <a:srgbClr val="262699"/>
                </a:solidFill>
              </a:rPr>
              <a:t>;  </a:t>
            </a:r>
          </a:p>
          <a:p>
            <a:pPr marL="381000" indent="-290513" eaLnBrk="1">
              <a:lnSpc>
                <a:spcPct val="93000"/>
              </a:lnSpc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  <a:tabLst>
                <a:tab pos="381000" algn="l"/>
                <a:tab pos="493713" algn="l"/>
                <a:tab pos="950913" algn="l"/>
                <a:tab pos="1408113" algn="l"/>
                <a:tab pos="1865313" algn="l"/>
                <a:tab pos="2322513" algn="l"/>
                <a:tab pos="2779713" algn="l"/>
                <a:tab pos="3236913" algn="l"/>
                <a:tab pos="3694113" algn="l"/>
                <a:tab pos="4151313" algn="l"/>
                <a:tab pos="4608513" algn="l"/>
                <a:tab pos="5065713" algn="l"/>
                <a:tab pos="5522913" algn="l"/>
                <a:tab pos="5980113" algn="l"/>
                <a:tab pos="6437313" algn="l"/>
                <a:tab pos="6894513" algn="l"/>
                <a:tab pos="7351713" algn="l"/>
                <a:tab pos="7808913" algn="l"/>
                <a:tab pos="8266113" algn="l"/>
                <a:tab pos="8723313" algn="l"/>
                <a:tab pos="9180513" algn="l"/>
              </a:tabLst>
            </a:pPr>
            <a:r>
              <a:rPr lang="en-GB" sz="2200" dirty="0" err="1" smtClean="0">
                <a:solidFill>
                  <a:srgbClr val="262699"/>
                </a:solidFill>
              </a:rPr>
              <a:t>Medicilor</a:t>
            </a:r>
            <a:r>
              <a:rPr lang="en-GB" sz="2200" dirty="0" smtClean="0">
                <a:solidFill>
                  <a:srgbClr val="262699"/>
                </a:solidFill>
              </a:rPr>
              <a:t> </a:t>
            </a:r>
            <a:r>
              <a:rPr lang="en-GB" sz="2200" dirty="0" err="1" smtClean="0">
                <a:solidFill>
                  <a:srgbClr val="262699"/>
                </a:solidFill>
              </a:rPr>
              <a:t>ce</a:t>
            </a:r>
            <a:r>
              <a:rPr lang="en-GB" sz="2200" dirty="0" smtClean="0">
                <a:solidFill>
                  <a:srgbClr val="262699"/>
                </a:solidFill>
              </a:rPr>
              <a:t>  </a:t>
            </a:r>
            <a:r>
              <a:rPr lang="en-GB" sz="2200" dirty="0" err="1" smtClean="0">
                <a:solidFill>
                  <a:srgbClr val="262699"/>
                </a:solidFill>
              </a:rPr>
              <a:t>practică</a:t>
            </a:r>
            <a:r>
              <a:rPr lang="en-GB" sz="2200" dirty="0" smtClean="0">
                <a:solidFill>
                  <a:srgbClr val="262699"/>
                </a:solidFill>
              </a:rPr>
              <a:t> </a:t>
            </a:r>
            <a:r>
              <a:rPr lang="en-GB" sz="2200" dirty="0" err="1" smtClean="0">
                <a:solidFill>
                  <a:srgbClr val="262699"/>
                </a:solidFill>
              </a:rPr>
              <a:t>în</a:t>
            </a:r>
            <a:r>
              <a:rPr lang="en-GB" sz="2200" dirty="0" smtClean="0">
                <a:solidFill>
                  <a:srgbClr val="262699"/>
                </a:solidFill>
              </a:rPr>
              <a:t>  zone </a:t>
            </a:r>
            <a:r>
              <a:rPr lang="en-GB" sz="2200" dirty="0" err="1" smtClean="0">
                <a:solidFill>
                  <a:srgbClr val="262699"/>
                </a:solidFill>
              </a:rPr>
              <a:t>izolate</a:t>
            </a:r>
            <a:r>
              <a:rPr lang="en-GB" sz="2200" dirty="0" smtClean="0">
                <a:solidFill>
                  <a:srgbClr val="262699"/>
                </a:solidFill>
              </a:rPr>
              <a:t>  </a:t>
            </a:r>
            <a:r>
              <a:rPr lang="en-GB" sz="2200" dirty="0" err="1" smtClean="0">
                <a:solidFill>
                  <a:srgbClr val="262699"/>
                </a:solidFill>
              </a:rPr>
              <a:t>sau</a:t>
            </a:r>
            <a:r>
              <a:rPr lang="en-GB" sz="2200" dirty="0" smtClean="0">
                <a:solidFill>
                  <a:srgbClr val="262699"/>
                </a:solidFill>
              </a:rPr>
              <a:t> care au </a:t>
            </a:r>
            <a:r>
              <a:rPr lang="en-GB" sz="2200" dirty="0" err="1" smtClean="0">
                <a:solidFill>
                  <a:srgbClr val="262699"/>
                </a:solidFill>
              </a:rPr>
              <a:t>acces</a:t>
            </a:r>
            <a:r>
              <a:rPr lang="en-GB" sz="2200" dirty="0" smtClean="0">
                <a:solidFill>
                  <a:srgbClr val="262699"/>
                </a:solidFill>
              </a:rPr>
              <a:t> </a:t>
            </a:r>
            <a:r>
              <a:rPr lang="en-GB" sz="2200" dirty="0" err="1" smtClean="0">
                <a:solidFill>
                  <a:srgbClr val="262699"/>
                </a:solidFill>
              </a:rPr>
              <a:t>limitat</a:t>
            </a:r>
            <a:r>
              <a:rPr lang="en-GB" sz="2200" dirty="0" smtClean="0">
                <a:solidFill>
                  <a:srgbClr val="262699"/>
                </a:solidFill>
              </a:rPr>
              <a:t> de a </a:t>
            </a:r>
            <a:r>
              <a:rPr lang="en-GB" sz="2200" dirty="0" err="1" smtClean="0">
                <a:solidFill>
                  <a:srgbClr val="262699"/>
                </a:solidFill>
              </a:rPr>
              <a:t>obţine</a:t>
            </a:r>
            <a:r>
              <a:rPr lang="en-GB" sz="2200" dirty="0" smtClean="0">
                <a:solidFill>
                  <a:srgbClr val="262699"/>
                </a:solidFill>
              </a:rPr>
              <a:t> </a:t>
            </a:r>
            <a:r>
              <a:rPr lang="en-GB" sz="2200" dirty="0" err="1" smtClean="0">
                <a:solidFill>
                  <a:srgbClr val="262699"/>
                </a:solidFill>
              </a:rPr>
              <a:t>consultaţiile</a:t>
            </a:r>
            <a:r>
              <a:rPr lang="en-GB" sz="2200" dirty="0" smtClean="0">
                <a:solidFill>
                  <a:srgbClr val="262699"/>
                </a:solidFill>
              </a:rPr>
              <a:t>  </a:t>
            </a:r>
            <a:r>
              <a:rPr lang="en-GB" sz="2200" dirty="0" err="1" smtClean="0">
                <a:solidFill>
                  <a:srgbClr val="262699"/>
                </a:solidFill>
              </a:rPr>
              <a:t>experţilor</a:t>
            </a:r>
            <a:r>
              <a:rPr lang="en-GB" sz="2200" dirty="0" smtClean="0">
                <a:solidFill>
                  <a:srgbClr val="262699"/>
                </a:solidFill>
              </a:rPr>
              <a:t> </a:t>
            </a:r>
          </a:p>
          <a:p>
            <a:pPr marL="381000" indent="-290513" eaLnBrk="1">
              <a:lnSpc>
                <a:spcPct val="93000"/>
              </a:lnSpc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  <a:tabLst>
                <a:tab pos="381000" algn="l"/>
                <a:tab pos="493713" algn="l"/>
                <a:tab pos="950913" algn="l"/>
                <a:tab pos="1408113" algn="l"/>
                <a:tab pos="1865313" algn="l"/>
                <a:tab pos="2322513" algn="l"/>
                <a:tab pos="2779713" algn="l"/>
                <a:tab pos="3236913" algn="l"/>
                <a:tab pos="3694113" algn="l"/>
                <a:tab pos="4151313" algn="l"/>
                <a:tab pos="4608513" algn="l"/>
                <a:tab pos="5065713" algn="l"/>
                <a:tab pos="5522913" algn="l"/>
                <a:tab pos="5980113" algn="l"/>
                <a:tab pos="6437313" algn="l"/>
                <a:tab pos="6894513" algn="l"/>
                <a:tab pos="7351713" algn="l"/>
                <a:tab pos="7808913" algn="l"/>
                <a:tab pos="8266113" algn="l"/>
                <a:tab pos="8723313" algn="l"/>
                <a:tab pos="9180513" algn="l"/>
              </a:tabLst>
            </a:pPr>
            <a:r>
              <a:rPr lang="en-GB" sz="2200" dirty="0" err="1" smtClean="0">
                <a:solidFill>
                  <a:srgbClr val="262699"/>
                </a:solidFill>
              </a:rPr>
              <a:t>Novicilor</a:t>
            </a:r>
            <a:r>
              <a:rPr lang="en-GB" sz="2200" dirty="0" smtClean="0">
                <a:solidFill>
                  <a:srgbClr val="262699"/>
                </a:solidFill>
              </a:rPr>
              <a:t>;</a:t>
            </a:r>
          </a:p>
          <a:p>
            <a:pPr marL="381000" indent="-290513" eaLnBrk="1">
              <a:lnSpc>
                <a:spcPct val="93000"/>
              </a:lnSpc>
              <a:buClr>
                <a:srgbClr val="0E594D"/>
              </a:buClr>
              <a:buSzPct val="45000"/>
              <a:buFont typeface="Wingdings" pitchFamily="2" charset="2"/>
              <a:buChar char=""/>
              <a:tabLst>
                <a:tab pos="381000" algn="l"/>
                <a:tab pos="493713" algn="l"/>
                <a:tab pos="950913" algn="l"/>
                <a:tab pos="1408113" algn="l"/>
                <a:tab pos="1865313" algn="l"/>
                <a:tab pos="2322513" algn="l"/>
                <a:tab pos="2779713" algn="l"/>
                <a:tab pos="3236913" algn="l"/>
                <a:tab pos="3694113" algn="l"/>
                <a:tab pos="4151313" algn="l"/>
                <a:tab pos="4608513" algn="l"/>
                <a:tab pos="5065713" algn="l"/>
                <a:tab pos="5522913" algn="l"/>
                <a:tab pos="5980113" algn="l"/>
                <a:tab pos="6437313" algn="l"/>
                <a:tab pos="6894513" algn="l"/>
                <a:tab pos="7351713" algn="l"/>
                <a:tab pos="7808913" algn="l"/>
                <a:tab pos="8266113" algn="l"/>
                <a:tab pos="8723313" algn="l"/>
                <a:tab pos="9180513" algn="l"/>
              </a:tabLst>
            </a:pPr>
            <a:r>
              <a:rPr lang="en-GB" sz="2200" dirty="0" err="1" smtClean="0">
                <a:solidFill>
                  <a:srgbClr val="262699"/>
                </a:solidFill>
              </a:rPr>
              <a:t>Persoanelor</a:t>
            </a:r>
            <a:r>
              <a:rPr lang="en-GB" sz="2200" dirty="0" smtClean="0">
                <a:solidFill>
                  <a:srgbClr val="262699"/>
                </a:solidFill>
              </a:rPr>
              <a:t> care </a:t>
            </a:r>
            <a:r>
              <a:rPr lang="en-GB" sz="2200" dirty="0" err="1" smtClean="0">
                <a:solidFill>
                  <a:srgbClr val="262699"/>
                </a:solidFill>
              </a:rPr>
              <a:t>studiază</a:t>
            </a:r>
            <a:r>
              <a:rPr lang="en-GB" sz="2200" dirty="0" smtClean="0">
                <a:solidFill>
                  <a:srgbClr val="262699"/>
                </a:solidFill>
              </a:rPr>
              <a:t>   </a:t>
            </a:r>
            <a:r>
              <a:rPr lang="en-GB" sz="2200" dirty="0" err="1" smtClean="0">
                <a:solidFill>
                  <a:srgbClr val="262699"/>
                </a:solidFill>
              </a:rPr>
              <a:t>domeniul</a:t>
            </a:r>
            <a:r>
              <a:rPr lang="en-GB" sz="2200" dirty="0" smtClean="0">
                <a:solidFill>
                  <a:srgbClr val="262699"/>
                </a:solidFill>
              </a:rPr>
              <a:t>   </a:t>
            </a:r>
            <a:r>
              <a:rPr lang="en-GB" sz="2200" dirty="0" err="1" smtClean="0">
                <a:solidFill>
                  <a:srgbClr val="262699"/>
                </a:solidFill>
              </a:rPr>
              <a:t>diagnosticării</a:t>
            </a:r>
            <a:r>
              <a:rPr lang="en-GB" sz="2200" dirty="0" smtClean="0">
                <a:solidFill>
                  <a:srgbClr val="262699"/>
                </a:solidFill>
              </a:rPr>
              <a:t> </a:t>
            </a:r>
            <a:r>
              <a:rPr lang="en-GB" sz="2200" dirty="0" err="1" smtClean="0">
                <a:solidFill>
                  <a:srgbClr val="262699"/>
                </a:solidFill>
              </a:rPr>
              <a:t>ultrasonografice</a:t>
            </a:r>
            <a:r>
              <a:rPr lang="en-GB" sz="2200" dirty="0" smtClean="0">
                <a:solidFill>
                  <a:srgbClr val="262699"/>
                </a:solidFill>
              </a:rPr>
              <a:t>. 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871663"/>
            <a:ext cx="4081463" cy="3386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28600"/>
            <a:ext cx="8424862" cy="896938"/>
          </a:xfrm>
        </p:spPr>
        <p:txBody>
          <a:bodyPr/>
          <a:lstStyle/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smtClean="0">
                <a:solidFill>
                  <a:srgbClr val="280099"/>
                </a:solidFill>
              </a:rPr>
              <a:t>Căile de investigare</a:t>
            </a:r>
            <a:r>
              <a:rPr lang="ro-RO" sz="3600" smtClean="0">
                <a:solidFill>
                  <a:srgbClr val="280099"/>
                </a:solidFill>
              </a:rPr>
              <a:t> în medicină</a:t>
            </a:r>
            <a:endParaRPr lang="en-GB" sz="3600" smtClean="0">
              <a:solidFill>
                <a:srgbClr val="280099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71513" y="1906588"/>
            <a:ext cx="7802562" cy="4762500"/>
          </a:xfrm>
        </p:spPr>
        <p:txBody>
          <a:bodyPr/>
          <a:lstStyle/>
          <a:p>
            <a:pPr marL="381000" indent="-290513" eaLnBrk="1">
              <a:lnSpc>
                <a:spcPct val="71000"/>
              </a:lnSpc>
              <a:tabLst>
                <a:tab pos="382588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GB" dirty="0" smtClean="0"/>
              <a:t>  </a:t>
            </a:r>
            <a:r>
              <a:rPr lang="en-GB" dirty="0" err="1" smtClean="0">
                <a:solidFill>
                  <a:srgbClr val="262699"/>
                </a:solidFill>
              </a:rPr>
              <a:t>Modul</a:t>
            </a:r>
            <a:r>
              <a:rPr lang="en-GB" dirty="0" smtClean="0">
                <a:solidFill>
                  <a:srgbClr val="262699"/>
                </a:solidFill>
              </a:rPr>
              <a:t> </a:t>
            </a:r>
            <a:r>
              <a:rPr lang="en-GB" dirty="0" err="1" smtClean="0">
                <a:solidFill>
                  <a:srgbClr val="262699"/>
                </a:solidFill>
              </a:rPr>
              <a:t>posibil</a:t>
            </a:r>
            <a:r>
              <a:rPr lang="en-GB" dirty="0" smtClean="0">
                <a:solidFill>
                  <a:srgbClr val="262699"/>
                </a:solidFill>
              </a:rPr>
              <a:t> de </a:t>
            </a:r>
            <a:r>
              <a:rPr lang="en-GB" dirty="0" err="1" smtClean="0">
                <a:solidFill>
                  <a:srgbClr val="262699"/>
                </a:solidFill>
              </a:rPr>
              <a:t>investigare</a:t>
            </a:r>
            <a:r>
              <a:rPr lang="en-GB" dirty="0" smtClean="0">
                <a:solidFill>
                  <a:srgbClr val="262699"/>
                </a:solidFill>
              </a:rPr>
              <a:t> </a:t>
            </a:r>
            <a:r>
              <a:rPr lang="en-GB" dirty="0" err="1" smtClean="0">
                <a:solidFill>
                  <a:srgbClr val="262699"/>
                </a:solidFill>
              </a:rPr>
              <a:t>depinde</a:t>
            </a:r>
            <a:r>
              <a:rPr lang="en-GB" dirty="0" smtClean="0">
                <a:solidFill>
                  <a:srgbClr val="262699"/>
                </a:solidFill>
              </a:rPr>
              <a:t> de:</a:t>
            </a:r>
          </a:p>
          <a:p>
            <a:pPr marL="381000" indent="-290513" eaLnBrk="1">
              <a:lnSpc>
                <a:spcPct val="71000"/>
              </a:lnSpc>
              <a:tabLst>
                <a:tab pos="382588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endParaRPr lang="en-GB" dirty="0" smtClean="0">
              <a:solidFill>
                <a:srgbClr val="262699"/>
              </a:solidFill>
            </a:endParaRPr>
          </a:p>
          <a:p>
            <a:pPr marL="381000" indent="-290513" eaLnBrk="1">
              <a:lnSpc>
                <a:spcPct val="71000"/>
              </a:lnSpc>
              <a:buSzPct val="45000"/>
              <a:buFont typeface="Wingdings" pitchFamily="2" charset="2"/>
              <a:buChar char=""/>
              <a:tabLst>
                <a:tab pos="382588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ro-RO" dirty="0" smtClean="0">
                <a:solidFill>
                  <a:srgbClr val="262699"/>
                </a:solidFill>
              </a:rPr>
              <a:t>a</a:t>
            </a:r>
            <a:r>
              <a:rPr lang="en-GB" dirty="0" smtClean="0">
                <a:solidFill>
                  <a:srgbClr val="262699"/>
                </a:solidFill>
              </a:rPr>
              <a:t>t</a:t>
            </a:r>
            <a:r>
              <a:rPr lang="ro-RO" dirty="0" err="1" smtClean="0">
                <a:solidFill>
                  <a:srgbClr val="262699"/>
                </a:solidFill>
              </a:rPr>
              <a:t>ât</a:t>
            </a:r>
            <a:r>
              <a:rPr lang="ro-RO" dirty="0" smtClean="0">
                <a:solidFill>
                  <a:srgbClr val="262699"/>
                </a:solidFill>
              </a:rPr>
              <a:t> de </a:t>
            </a:r>
            <a:r>
              <a:rPr lang="en-GB" dirty="0" err="1" smtClean="0">
                <a:solidFill>
                  <a:srgbClr val="262699"/>
                </a:solidFill>
              </a:rPr>
              <a:t>experienţa</a:t>
            </a:r>
            <a:r>
              <a:rPr lang="en-GB" dirty="0" smtClean="0">
                <a:solidFill>
                  <a:srgbClr val="262699"/>
                </a:solidFill>
              </a:rPr>
              <a:t> </a:t>
            </a:r>
            <a:r>
              <a:rPr lang="ro-RO" dirty="0" smtClean="0">
                <a:solidFill>
                  <a:srgbClr val="262699"/>
                </a:solidFill>
              </a:rPr>
              <a:t>cât și de </a:t>
            </a:r>
            <a:r>
              <a:rPr lang="en-GB" dirty="0" err="1" smtClean="0">
                <a:solidFill>
                  <a:srgbClr val="262699"/>
                </a:solidFill>
              </a:rPr>
              <a:t>preferinţele</a:t>
            </a:r>
            <a:r>
              <a:rPr lang="en-GB" dirty="0" smtClean="0">
                <a:solidFill>
                  <a:srgbClr val="262699"/>
                </a:solidFill>
              </a:rPr>
              <a:t> </a:t>
            </a:r>
            <a:r>
              <a:rPr lang="en-GB" dirty="0" err="1" smtClean="0">
                <a:solidFill>
                  <a:srgbClr val="262699"/>
                </a:solidFill>
              </a:rPr>
              <a:t>medicului</a:t>
            </a:r>
            <a:r>
              <a:rPr lang="en-GB" dirty="0" smtClean="0">
                <a:solidFill>
                  <a:srgbClr val="262699"/>
                </a:solidFill>
              </a:rPr>
              <a:t>;</a:t>
            </a:r>
          </a:p>
          <a:p>
            <a:pPr marL="381000" indent="-290513" eaLnBrk="1">
              <a:lnSpc>
                <a:spcPct val="71000"/>
              </a:lnSpc>
              <a:buClrTx/>
              <a:buSzTx/>
              <a:buFontTx/>
              <a:buNone/>
              <a:tabLst>
                <a:tab pos="382588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endParaRPr lang="en-GB" dirty="0" smtClean="0">
              <a:solidFill>
                <a:srgbClr val="262699"/>
              </a:solidFill>
            </a:endParaRPr>
          </a:p>
          <a:p>
            <a:pPr marL="381000" indent="-290513" eaLnBrk="1">
              <a:lnSpc>
                <a:spcPct val="71000"/>
              </a:lnSpc>
              <a:buSzPct val="45000"/>
              <a:buFont typeface="Wingdings" pitchFamily="2" charset="2"/>
              <a:buChar char=""/>
              <a:tabLst>
                <a:tab pos="382588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GB" dirty="0" err="1" smtClean="0">
                <a:solidFill>
                  <a:srgbClr val="262699"/>
                </a:solidFill>
              </a:rPr>
              <a:t>condiţiile</a:t>
            </a:r>
            <a:r>
              <a:rPr lang="en-GB" dirty="0" smtClean="0">
                <a:solidFill>
                  <a:srgbClr val="262699"/>
                </a:solidFill>
              </a:rPr>
              <a:t>  </a:t>
            </a:r>
            <a:r>
              <a:rPr lang="en-GB" dirty="0" err="1" smtClean="0">
                <a:solidFill>
                  <a:srgbClr val="262699"/>
                </a:solidFill>
              </a:rPr>
              <a:t>examinării</a:t>
            </a:r>
            <a:r>
              <a:rPr lang="en-GB" dirty="0" smtClean="0">
                <a:solidFill>
                  <a:srgbClr val="262699"/>
                </a:solidFill>
              </a:rPr>
              <a:t> (</a:t>
            </a:r>
            <a:r>
              <a:rPr lang="en-GB" dirty="0" err="1" smtClean="0">
                <a:solidFill>
                  <a:srgbClr val="262699"/>
                </a:solidFill>
              </a:rPr>
              <a:t>urgenţă</a:t>
            </a:r>
            <a:r>
              <a:rPr lang="en-GB" dirty="0" smtClean="0">
                <a:solidFill>
                  <a:srgbClr val="262699"/>
                </a:solidFill>
              </a:rPr>
              <a:t>, </a:t>
            </a:r>
            <a:r>
              <a:rPr lang="en-GB" dirty="0" err="1" smtClean="0">
                <a:solidFill>
                  <a:srgbClr val="262699"/>
                </a:solidFill>
              </a:rPr>
              <a:t>ordinar</a:t>
            </a:r>
            <a:r>
              <a:rPr lang="en-GB" dirty="0" smtClean="0">
                <a:solidFill>
                  <a:srgbClr val="262699"/>
                </a:solidFill>
              </a:rPr>
              <a:t>, </a:t>
            </a:r>
            <a:r>
              <a:rPr lang="en-GB" dirty="0" err="1" smtClean="0">
                <a:solidFill>
                  <a:srgbClr val="262699"/>
                </a:solidFill>
              </a:rPr>
              <a:t>situaţii</a:t>
            </a:r>
            <a:r>
              <a:rPr lang="en-GB" dirty="0" smtClean="0">
                <a:solidFill>
                  <a:srgbClr val="262699"/>
                </a:solidFill>
              </a:rPr>
              <a:t> </a:t>
            </a:r>
            <a:r>
              <a:rPr lang="en-GB" dirty="0" err="1" smtClean="0">
                <a:solidFill>
                  <a:srgbClr val="262699"/>
                </a:solidFill>
              </a:rPr>
              <a:t>critice</a:t>
            </a:r>
            <a:r>
              <a:rPr lang="en-GB" dirty="0" smtClean="0">
                <a:solidFill>
                  <a:srgbClr val="262699"/>
                </a:solidFill>
              </a:rPr>
              <a:t>);</a:t>
            </a:r>
          </a:p>
          <a:p>
            <a:pPr marL="381000" indent="-290513" eaLnBrk="1">
              <a:lnSpc>
                <a:spcPct val="71000"/>
              </a:lnSpc>
              <a:buClrTx/>
              <a:buSzTx/>
              <a:buFontTx/>
              <a:buNone/>
              <a:tabLst>
                <a:tab pos="382588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endParaRPr lang="en-GB" dirty="0" smtClean="0">
              <a:solidFill>
                <a:srgbClr val="262699"/>
              </a:solidFill>
            </a:endParaRPr>
          </a:p>
          <a:p>
            <a:pPr marL="381000" indent="-290513" eaLnBrk="1">
              <a:lnSpc>
                <a:spcPct val="71000"/>
              </a:lnSpc>
              <a:buSzPct val="45000"/>
              <a:buFont typeface="Wingdings" pitchFamily="2" charset="2"/>
              <a:buChar char=""/>
              <a:tabLst>
                <a:tab pos="382588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GB" dirty="0" err="1" smtClean="0">
                <a:solidFill>
                  <a:srgbClr val="262699"/>
                </a:solidFill>
              </a:rPr>
              <a:t>scopul</a:t>
            </a:r>
            <a:r>
              <a:rPr lang="en-GB" dirty="0" smtClean="0">
                <a:solidFill>
                  <a:srgbClr val="262699"/>
                </a:solidFill>
              </a:rPr>
              <a:t> </a:t>
            </a:r>
            <a:r>
              <a:rPr lang="en-GB" dirty="0" err="1" smtClean="0">
                <a:solidFill>
                  <a:srgbClr val="262699"/>
                </a:solidFill>
              </a:rPr>
              <a:t>investigării</a:t>
            </a:r>
            <a:r>
              <a:rPr lang="en-GB" dirty="0" smtClean="0">
                <a:solidFill>
                  <a:srgbClr val="262699"/>
                </a:solidFill>
              </a:rPr>
              <a:t> (</a:t>
            </a:r>
            <a:r>
              <a:rPr lang="en-GB" dirty="0" err="1" smtClean="0">
                <a:solidFill>
                  <a:srgbClr val="262699"/>
                </a:solidFill>
              </a:rPr>
              <a:t>mai</a:t>
            </a:r>
            <a:r>
              <a:rPr lang="en-GB" dirty="0" smtClean="0">
                <a:solidFill>
                  <a:srgbClr val="262699"/>
                </a:solidFill>
              </a:rPr>
              <a:t> </a:t>
            </a:r>
            <a:r>
              <a:rPr lang="en-GB" dirty="0" err="1" smtClean="0">
                <a:solidFill>
                  <a:srgbClr val="262699"/>
                </a:solidFill>
              </a:rPr>
              <a:t>mult</a:t>
            </a:r>
            <a:r>
              <a:rPr lang="en-GB" dirty="0" smtClean="0">
                <a:solidFill>
                  <a:srgbClr val="262699"/>
                </a:solidFill>
              </a:rPr>
              <a:t> </a:t>
            </a:r>
            <a:r>
              <a:rPr lang="en-GB" dirty="0" err="1" smtClean="0">
                <a:solidFill>
                  <a:srgbClr val="262699"/>
                </a:solidFill>
              </a:rPr>
              <a:t>sau</a:t>
            </a:r>
            <a:r>
              <a:rPr lang="en-GB" dirty="0" smtClean="0">
                <a:solidFill>
                  <a:srgbClr val="262699"/>
                </a:solidFill>
              </a:rPr>
              <a:t> </a:t>
            </a:r>
            <a:r>
              <a:rPr lang="en-GB" dirty="0" err="1" smtClean="0">
                <a:solidFill>
                  <a:srgbClr val="262699"/>
                </a:solidFill>
              </a:rPr>
              <a:t>mai</a:t>
            </a:r>
            <a:r>
              <a:rPr lang="en-GB" dirty="0" smtClean="0">
                <a:solidFill>
                  <a:srgbClr val="262699"/>
                </a:solidFill>
              </a:rPr>
              <a:t> </a:t>
            </a:r>
            <a:r>
              <a:rPr lang="en-GB" dirty="0" err="1" smtClean="0">
                <a:solidFill>
                  <a:srgbClr val="262699"/>
                </a:solidFill>
              </a:rPr>
              <a:t>puţin</a:t>
            </a:r>
            <a:r>
              <a:rPr lang="en-GB" dirty="0" smtClean="0">
                <a:solidFill>
                  <a:srgbClr val="262699"/>
                </a:solidFill>
              </a:rPr>
              <a:t> </a:t>
            </a:r>
            <a:r>
              <a:rPr lang="en-GB" dirty="0" err="1" smtClean="0">
                <a:solidFill>
                  <a:srgbClr val="262699"/>
                </a:solidFill>
              </a:rPr>
              <a:t>detaliat</a:t>
            </a:r>
            <a:r>
              <a:rPr lang="en-GB" dirty="0" smtClean="0">
                <a:solidFill>
                  <a:srgbClr val="262699"/>
                </a:solidFill>
              </a:rPr>
              <a:t>, etc.)</a:t>
            </a:r>
            <a:r>
              <a:rPr lang="ar-SA" dirty="0" smtClean="0">
                <a:solidFill>
                  <a:srgbClr val="262699"/>
                </a:solidFill>
                <a:cs typeface="Arial" charset="0"/>
              </a:rPr>
              <a:t>‏</a:t>
            </a:r>
            <a:endParaRPr lang="en-GB" dirty="0" smtClean="0">
              <a:solidFill>
                <a:srgbClr val="2626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333375"/>
            <a:ext cx="7450137" cy="909638"/>
          </a:xfrm>
        </p:spPr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smtClean="0"/>
              <a:t>  </a:t>
            </a:r>
            <a:r>
              <a:rPr lang="en-GB" sz="3600" smtClean="0">
                <a:solidFill>
                  <a:srgbClr val="280099"/>
                </a:solidFill>
              </a:rPr>
              <a:t> Căile de investigare în SonaRes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71513" y="1906588"/>
            <a:ext cx="7808912" cy="3579812"/>
          </a:xfrm>
        </p:spPr>
        <p:txBody>
          <a:bodyPr/>
          <a:lstStyle/>
          <a:p>
            <a:pPr marL="263525" indent="-263525" eaLnBrk="1" hangingPunct="1">
              <a:lnSpc>
                <a:spcPct val="93000"/>
              </a:lnSpc>
              <a:spcBef>
                <a:spcPts val="800"/>
              </a:spcBef>
              <a:buFont typeface="Arial" charset="0"/>
              <a:buChar char="•"/>
              <a:tabLst>
                <a:tab pos="263525" algn="l"/>
                <a:tab pos="376238" algn="l"/>
                <a:tab pos="833438" algn="l"/>
                <a:tab pos="1290638" algn="l"/>
                <a:tab pos="1747838" algn="l"/>
                <a:tab pos="2205038" algn="l"/>
                <a:tab pos="2662238" algn="l"/>
                <a:tab pos="3119438" algn="l"/>
                <a:tab pos="3576638" algn="l"/>
                <a:tab pos="4033838" algn="l"/>
                <a:tab pos="4491038" algn="l"/>
                <a:tab pos="4948238" algn="l"/>
                <a:tab pos="5405438" algn="l"/>
                <a:tab pos="5862638" algn="l"/>
                <a:tab pos="6319838" algn="l"/>
                <a:tab pos="6777038" algn="l"/>
                <a:tab pos="7234238" algn="l"/>
                <a:tab pos="7691438" algn="l"/>
                <a:tab pos="8148638" algn="l"/>
                <a:tab pos="8605838" algn="l"/>
                <a:tab pos="9063038" algn="l"/>
              </a:tabLst>
            </a:pPr>
            <a:r>
              <a:rPr lang="en-GB" smtClean="0">
                <a:solidFill>
                  <a:srgbClr val="262699"/>
                </a:solidFill>
              </a:rPr>
              <a:t>Pas cu pas de la descrierea anatomiei  organului spre concluzie;</a:t>
            </a:r>
          </a:p>
          <a:p>
            <a:pPr marL="263525" indent="-263525" eaLnBrk="1" hangingPunct="1">
              <a:lnSpc>
                <a:spcPct val="93000"/>
              </a:lnSpc>
              <a:spcBef>
                <a:spcPts val="800"/>
              </a:spcBef>
              <a:buClrTx/>
              <a:buSzTx/>
              <a:buFontTx/>
              <a:buNone/>
              <a:tabLst>
                <a:tab pos="263525" algn="l"/>
                <a:tab pos="376238" algn="l"/>
                <a:tab pos="833438" algn="l"/>
                <a:tab pos="1290638" algn="l"/>
                <a:tab pos="1747838" algn="l"/>
                <a:tab pos="2205038" algn="l"/>
                <a:tab pos="2662238" algn="l"/>
                <a:tab pos="3119438" algn="l"/>
                <a:tab pos="3576638" algn="l"/>
                <a:tab pos="4033838" algn="l"/>
                <a:tab pos="4491038" algn="l"/>
                <a:tab pos="4948238" algn="l"/>
                <a:tab pos="5405438" algn="l"/>
                <a:tab pos="5862638" algn="l"/>
                <a:tab pos="6319838" algn="l"/>
                <a:tab pos="6777038" algn="l"/>
                <a:tab pos="7234238" algn="l"/>
                <a:tab pos="7691438" algn="l"/>
                <a:tab pos="8148638" algn="l"/>
                <a:tab pos="8605838" algn="l"/>
                <a:tab pos="9063038" algn="l"/>
              </a:tabLst>
            </a:pPr>
            <a:endParaRPr lang="en-GB" smtClean="0">
              <a:solidFill>
                <a:srgbClr val="262699"/>
              </a:solidFill>
            </a:endParaRPr>
          </a:p>
          <a:p>
            <a:pPr marL="263525" indent="-263525" eaLnBrk="1" hangingPunct="1">
              <a:lnSpc>
                <a:spcPct val="93000"/>
              </a:lnSpc>
              <a:spcBef>
                <a:spcPts val="800"/>
              </a:spcBef>
              <a:buFont typeface="Arial" charset="0"/>
              <a:buChar char="•"/>
              <a:tabLst>
                <a:tab pos="263525" algn="l"/>
                <a:tab pos="376238" algn="l"/>
                <a:tab pos="833438" algn="l"/>
                <a:tab pos="1290638" algn="l"/>
                <a:tab pos="1747838" algn="l"/>
                <a:tab pos="2205038" algn="l"/>
                <a:tab pos="2662238" algn="l"/>
                <a:tab pos="3119438" algn="l"/>
                <a:tab pos="3576638" algn="l"/>
                <a:tab pos="4033838" algn="l"/>
                <a:tab pos="4491038" algn="l"/>
                <a:tab pos="4948238" algn="l"/>
                <a:tab pos="5405438" algn="l"/>
                <a:tab pos="5862638" algn="l"/>
                <a:tab pos="6319838" algn="l"/>
                <a:tab pos="6777038" algn="l"/>
                <a:tab pos="7234238" algn="l"/>
                <a:tab pos="7691438" algn="l"/>
                <a:tab pos="8148638" algn="l"/>
                <a:tab pos="8605838" algn="l"/>
                <a:tab pos="9063038" algn="l"/>
              </a:tabLst>
            </a:pPr>
            <a:r>
              <a:rPr lang="en-GB" smtClean="0">
                <a:solidFill>
                  <a:srgbClr val="262699"/>
                </a:solidFill>
              </a:rPr>
              <a:t>De la o patologie presupusă spre confirmarea sau respingerea ei </a:t>
            </a:r>
          </a:p>
          <a:p>
            <a:pPr marL="263525" indent="-263525" eaLnBrk="1" hangingPunct="1">
              <a:lnSpc>
                <a:spcPct val="93000"/>
              </a:lnSpc>
              <a:spcBef>
                <a:spcPts val="800"/>
              </a:spcBef>
              <a:buClrTx/>
              <a:buSzTx/>
              <a:buFontTx/>
              <a:buNone/>
              <a:tabLst>
                <a:tab pos="263525" algn="l"/>
                <a:tab pos="376238" algn="l"/>
                <a:tab pos="833438" algn="l"/>
                <a:tab pos="1290638" algn="l"/>
                <a:tab pos="1747838" algn="l"/>
                <a:tab pos="2205038" algn="l"/>
                <a:tab pos="2662238" algn="l"/>
                <a:tab pos="3119438" algn="l"/>
                <a:tab pos="3576638" algn="l"/>
                <a:tab pos="4033838" algn="l"/>
                <a:tab pos="4491038" algn="l"/>
                <a:tab pos="4948238" algn="l"/>
                <a:tab pos="5405438" algn="l"/>
                <a:tab pos="5862638" algn="l"/>
                <a:tab pos="6319838" algn="l"/>
                <a:tab pos="6777038" algn="l"/>
                <a:tab pos="7234238" algn="l"/>
                <a:tab pos="7691438" algn="l"/>
                <a:tab pos="8148638" algn="l"/>
                <a:tab pos="8605838" algn="l"/>
                <a:tab pos="9063038" algn="l"/>
              </a:tabLst>
            </a:pPr>
            <a:endParaRPr lang="en-GB" smtClean="0">
              <a:solidFill>
                <a:srgbClr val="262699"/>
              </a:solidFill>
            </a:endParaRPr>
          </a:p>
          <a:p>
            <a:pPr marL="263525" indent="-263525" eaLnBrk="1" hangingPunct="1">
              <a:lnSpc>
                <a:spcPct val="93000"/>
              </a:lnSpc>
              <a:spcBef>
                <a:spcPts val="800"/>
              </a:spcBef>
              <a:buFont typeface="Arial" charset="0"/>
              <a:buChar char="•"/>
              <a:tabLst>
                <a:tab pos="263525" algn="l"/>
                <a:tab pos="376238" algn="l"/>
                <a:tab pos="833438" algn="l"/>
                <a:tab pos="1290638" algn="l"/>
                <a:tab pos="1747838" algn="l"/>
                <a:tab pos="2205038" algn="l"/>
                <a:tab pos="2662238" algn="l"/>
                <a:tab pos="3119438" algn="l"/>
                <a:tab pos="3576638" algn="l"/>
                <a:tab pos="4033838" algn="l"/>
                <a:tab pos="4491038" algn="l"/>
                <a:tab pos="4948238" algn="l"/>
                <a:tab pos="5405438" algn="l"/>
                <a:tab pos="5862638" algn="l"/>
                <a:tab pos="6319838" algn="l"/>
                <a:tab pos="6777038" algn="l"/>
                <a:tab pos="7234238" algn="l"/>
                <a:tab pos="7691438" algn="l"/>
                <a:tab pos="8148638" algn="l"/>
                <a:tab pos="8605838" algn="l"/>
                <a:tab pos="9063038" algn="l"/>
              </a:tabLst>
            </a:pPr>
            <a:r>
              <a:rPr lang="en-GB" smtClean="0">
                <a:solidFill>
                  <a:srgbClr val="262699"/>
                </a:solidFill>
              </a:rPr>
              <a:t>Strategie mixtă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51050" y="115888"/>
            <a:ext cx="6400800" cy="936625"/>
          </a:xfrm>
        </p:spPr>
        <p:txBody>
          <a:bodyPr/>
          <a:lstStyle/>
          <a:p>
            <a:pPr eaLnBrk="1">
              <a:lnSpc>
                <a:spcPct val="7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smtClean="0">
                <a:solidFill>
                  <a:srgbClr val="280099"/>
                </a:solidFill>
              </a:rPr>
              <a:t>Exemplu  de deducere a concluziei 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671513" y="1906588"/>
            <a:ext cx="7804150" cy="4316412"/>
          </a:xfrm>
        </p:spPr>
        <p:txBody>
          <a:bodyPr/>
          <a:lstStyle/>
          <a:p>
            <a:pPr eaLnBrk="1"/>
            <a:endParaRPr lang="ru-RU" smtClean="0"/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43000"/>
            <a:ext cx="8686800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0"/>
            <a:ext cx="5715000" cy="685800"/>
          </a:xfrm>
        </p:spPr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smtClean="0">
                <a:solidFill>
                  <a:srgbClr val="280099"/>
                </a:solidFill>
              </a:rPr>
              <a:t> Examinarea pas cu pas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671513" y="1906588"/>
            <a:ext cx="7808912" cy="4321175"/>
          </a:xfrm>
        </p:spPr>
        <p:txBody>
          <a:bodyPr/>
          <a:lstStyle/>
          <a:p>
            <a:pPr eaLnBrk="1"/>
            <a:endParaRPr lang="ru-RU" smtClean="0"/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85800"/>
            <a:ext cx="8915400" cy="617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3886200"/>
            <a:ext cx="3657600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1625" y="228600"/>
            <a:ext cx="8510588" cy="1325563"/>
          </a:xfrm>
        </p:spPr>
        <p:txBody>
          <a:bodyPr lIns="90000" tIns="46800" rIns="90000" bIns="46800"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      </a:t>
            </a:r>
            <a:r>
              <a:rPr lang="en-GB" sz="4000" smtClean="0">
                <a:solidFill>
                  <a:srgbClr val="280099"/>
                </a:solidFill>
              </a:rPr>
              <a:t>Imaginile în  baza de date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82825"/>
            <a:ext cx="8363272" cy="3889375"/>
          </a:xfrm>
        </p:spPr>
        <p:txBody>
          <a:bodyPr lIns="90000" tIns="46800" rIns="90000" bIns="46800"/>
          <a:lstStyle/>
          <a:p>
            <a:pPr marL="381000" indent="-290513" eaLnBrk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  <a:tabLst>
                <a:tab pos="381000" algn="l"/>
                <a:tab pos="493713" algn="l"/>
                <a:tab pos="950913" algn="l"/>
                <a:tab pos="1408113" algn="l"/>
                <a:tab pos="1865313" algn="l"/>
                <a:tab pos="2322513" algn="l"/>
                <a:tab pos="2779713" algn="l"/>
                <a:tab pos="3236913" algn="l"/>
                <a:tab pos="3694113" algn="l"/>
                <a:tab pos="4151313" algn="l"/>
                <a:tab pos="4608513" algn="l"/>
                <a:tab pos="5065713" algn="l"/>
                <a:tab pos="5522913" algn="l"/>
                <a:tab pos="5980113" algn="l"/>
                <a:tab pos="6437313" algn="l"/>
                <a:tab pos="6894513" algn="l"/>
                <a:tab pos="7351713" algn="l"/>
                <a:tab pos="7808913" algn="l"/>
                <a:tab pos="8266113" algn="l"/>
                <a:tab pos="8723313" algn="l"/>
                <a:tab pos="9180513" algn="l"/>
              </a:tabLst>
              <a:defRPr/>
            </a:pP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Imagini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 </a:t>
            </a: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originale</a:t>
            </a:r>
            <a:endParaRPr lang="en-GB" sz="3000" dirty="0" smtClean="0">
              <a:solidFill>
                <a:schemeClr val="accent2">
                  <a:lumMod val="75000"/>
                </a:schemeClr>
              </a:solidFill>
              <a:cs typeface="Arial" charset="0"/>
            </a:endParaRPr>
          </a:p>
          <a:p>
            <a:pPr marL="381000" indent="-290513" eaLnBrk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  <a:tabLst>
                <a:tab pos="381000" algn="l"/>
                <a:tab pos="493713" algn="l"/>
                <a:tab pos="950913" algn="l"/>
                <a:tab pos="1408113" algn="l"/>
                <a:tab pos="1865313" algn="l"/>
                <a:tab pos="2322513" algn="l"/>
                <a:tab pos="2779713" algn="l"/>
                <a:tab pos="3236913" algn="l"/>
                <a:tab pos="3694113" algn="l"/>
                <a:tab pos="4151313" algn="l"/>
                <a:tab pos="4608513" algn="l"/>
                <a:tab pos="5065713" algn="l"/>
                <a:tab pos="5522913" algn="l"/>
                <a:tab pos="5980113" algn="l"/>
                <a:tab pos="6437313" algn="l"/>
                <a:tab pos="6894513" algn="l"/>
                <a:tab pos="7351713" algn="l"/>
                <a:tab pos="7808913" algn="l"/>
                <a:tab pos="8266113" algn="l"/>
                <a:tab pos="8723313" algn="l"/>
                <a:tab pos="9180513" algn="l"/>
              </a:tabLst>
              <a:defRPr/>
            </a:pP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</a:rPr>
              <a:t>Imagini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</a:rPr>
              <a:t>procesate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</a:rPr>
              <a:t>utilizînd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</a:rPr>
              <a:t>algoritmi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 de </a:t>
            </a: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</a:rPr>
              <a:t>reducere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</a:rPr>
              <a:t>zgomotului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</a:rPr>
              <a:t>ajustarea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</a:rPr>
              <a:t>contrastului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</a:rPr>
              <a:t>şi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</a:rPr>
              <a:t>instrumente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</a:rPr>
              <a:t>pentru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</a:rPr>
              <a:t>specificarea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</a:rPr>
              <a:t>regiunilor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 de </a:t>
            </a: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</a:rPr>
              <a:t>interes,determinarea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</a:rPr>
              <a:t>graniţei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</a:rPr>
              <a:t>şi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</a:rPr>
              <a:t>conturului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</a:rPr>
              <a:t>organului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 ,</a:t>
            </a: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</a:rPr>
              <a:t>analiza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</a:rPr>
              <a:t>structurii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</a:rPr>
              <a:t>şi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</a:rPr>
              <a:t>texturii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</a:p>
          <a:p>
            <a:pPr marL="381000" indent="-290513" eaLnBrk="1">
              <a:lnSpc>
                <a:spcPct val="100000"/>
              </a:lnSpc>
              <a:spcBef>
                <a:spcPts val="700"/>
              </a:spcBef>
              <a:buClr>
                <a:srgbClr val="0E594D"/>
              </a:buClr>
              <a:buSzPct val="45000"/>
              <a:buFont typeface="Wingdings" pitchFamily="2" charset="2"/>
              <a:buChar char=""/>
              <a:tabLst>
                <a:tab pos="381000" algn="l"/>
                <a:tab pos="493713" algn="l"/>
                <a:tab pos="950913" algn="l"/>
                <a:tab pos="1408113" algn="l"/>
                <a:tab pos="1865313" algn="l"/>
                <a:tab pos="2322513" algn="l"/>
                <a:tab pos="2779713" algn="l"/>
                <a:tab pos="3236913" algn="l"/>
                <a:tab pos="3694113" algn="l"/>
                <a:tab pos="4151313" algn="l"/>
                <a:tab pos="4608513" algn="l"/>
                <a:tab pos="5065713" algn="l"/>
                <a:tab pos="5522913" algn="l"/>
                <a:tab pos="5980113" algn="l"/>
                <a:tab pos="6437313" algn="l"/>
                <a:tab pos="6894513" algn="l"/>
                <a:tab pos="7351713" algn="l"/>
                <a:tab pos="7808913" algn="l"/>
                <a:tab pos="8266113" algn="l"/>
                <a:tab pos="8723313" algn="l"/>
                <a:tab pos="9180513" algn="l"/>
              </a:tabLst>
              <a:defRPr/>
            </a:pP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Clipuri</a:t>
            </a:r>
            <a:r>
              <a:rPr lang="ro-RO" sz="3000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 v</a:t>
            </a:r>
            <a:r>
              <a:rPr lang="en-GB" sz="3000" dirty="0" err="1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ideo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tabLst>
                <a:tab pos="723900" algn="l"/>
                <a:tab pos="1447800" algn="l"/>
              </a:tabLst>
            </a:pPr>
            <a:r>
              <a:rPr lang="en-GB"/>
              <a:t>11.07.08</a:t>
            </a:r>
          </a:p>
        </p:txBody>
      </p:sp>
      <p:sp>
        <p:nvSpPr>
          <p:cNvPr id="174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723900" algn="l"/>
                <a:tab pos="1447800" algn="l"/>
              </a:tabLst>
            </a:pPr>
            <a:fld id="{DF10675C-900A-4901-9D82-E16E247F8C99}" type="slidenum">
              <a:rPr lang="en-GB"/>
              <a:pPr>
                <a:tabLst>
                  <a:tab pos="723900" algn="l"/>
                  <a:tab pos="1447800" algn="l"/>
                </a:tabLst>
              </a:pPr>
              <a:t>16</a:t>
            </a:fld>
            <a:endParaRPr lang="en-GB"/>
          </a:p>
        </p:txBody>
      </p:sp>
      <p:sp>
        <p:nvSpPr>
          <p:cNvPr id="17412" name="Rectangle 1"/>
          <p:cNvSpPr>
            <a:spLocks noGrp="1" noChangeArrowheads="1"/>
          </p:cNvSpPr>
          <p:nvPr>
            <p:ph type="title"/>
          </p:nvPr>
        </p:nvSpPr>
        <p:spPr>
          <a:xfrm>
            <a:off x="1403350" y="190500"/>
            <a:ext cx="7056438" cy="890588"/>
          </a:xfrm>
        </p:spPr>
        <p:txBody>
          <a:bodyPr lIns="90000" tIns="46800" rIns="90000" bIns="46800"/>
          <a:lstStyle/>
          <a:p>
            <a:pPr eaLnBrk="1">
              <a:lnSpc>
                <a:spcPct val="5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 smtClean="0">
                <a:solidFill>
                  <a:srgbClr val="280099"/>
                </a:solidFill>
              </a:rPr>
              <a:t>Marcarea zonelor de interes</a:t>
            </a:r>
          </a:p>
        </p:txBody>
      </p:sp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375" y="1587500"/>
            <a:ext cx="5956300" cy="4954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162675" y="1371600"/>
            <a:ext cx="2971800" cy="5835650"/>
          </a:xfrm>
        </p:spPr>
        <p:txBody>
          <a:bodyPr lIns="90000" tIns="46800" rIns="90000" bIns="46800"/>
          <a:lstStyle/>
          <a:p>
            <a:pPr marL="265113" indent="-265113" eaLnBrk="1" hangingPunct="1">
              <a:lnSpc>
                <a:spcPct val="93000"/>
              </a:lnSpc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265113" algn="l"/>
                <a:tab pos="377825" algn="l"/>
                <a:tab pos="835025" algn="l"/>
                <a:tab pos="1292225" algn="l"/>
                <a:tab pos="1749425" algn="l"/>
                <a:tab pos="2206625" algn="l"/>
                <a:tab pos="2663825" algn="l"/>
                <a:tab pos="3121025" algn="l"/>
                <a:tab pos="3578225" algn="l"/>
                <a:tab pos="4035425" algn="l"/>
                <a:tab pos="4492625" algn="l"/>
                <a:tab pos="4949825" algn="l"/>
                <a:tab pos="5407025" algn="l"/>
                <a:tab pos="5864225" algn="l"/>
                <a:tab pos="6321425" algn="l"/>
                <a:tab pos="6778625" algn="l"/>
                <a:tab pos="7235825" algn="l"/>
                <a:tab pos="7693025" algn="l"/>
                <a:tab pos="8150225" algn="l"/>
                <a:tab pos="8607425" algn="l"/>
                <a:tab pos="9064625" algn="l"/>
              </a:tabLst>
            </a:pPr>
            <a:r>
              <a:rPr lang="en-GB" sz="2600" smtClean="0">
                <a:solidFill>
                  <a:srgbClr val="262699"/>
                </a:solidFill>
              </a:rPr>
              <a:t>Zonele de interes sunt   marcate pentru fiecare imagine</a:t>
            </a:r>
          </a:p>
          <a:p>
            <a:pPr marL="265113" indent="-265113" eaLnBrk="1" hangingPunct="1">
              <a:lnSpc>
                <a:spcPct val="93000"/>
              </a:lnSpc>
              <a:spcBef>
                <a:spcPts val="800"/>
              </a:spcBef>
              <a:buFont typeface="Arial" charset="0"/>
              <a:buChar char="•"/>
              <a:tabLst>
                <a:tab pos="265113" algn="l"/>
                <a:tab pos="377825" algn="l"/>
                <a:tab pos="835025" algn="l"/>
                <a:tab pos="1292225" algn="l"/>
                <a:tab pos="1749425" algn="l"/>
                <a:tab pos="2206625" algn="l"/>
                <a:tab pos="2663825" algn="l"/>
                <a:tab pos="3121025" algn="l"/>
                <a:tab pos="3578225" algn="l"/>
                <a:tab pos="4035425" algn="l"/>
                <a:tab pos="4492625" algn="l"/>
                <a:tab pos="4949825" algn="l"/>
                <a:tab pos="5407025" algn="l"/>
                <a:tab pos="5864225" algn="l"/>
                <a:tab pos="6321425" algn="l"/>
                <a:tab pos="6778625" algn="l"/>
                <a:tab pos="7235825" algn="l"/>
                <a:tab pos="7693025" algn="l"/>
                <a:tab pos="8150225" algn="l"/>
                <a:tab pos="8607425" algn="l"/>
                <a:tab pos="9064625" algn="l"/>
              </a:tabLst>
            </a:pPr>
            <a:r>
              <a:rPr lang="en-GB" sz="2600" smtClean="0">
                <a:solidFill>
                  <a:srgbClr val="262699"/>
                </a:solidFill>
              </a:rPr>
              <a:t>Sunt determinate  la examinarea pas cu pas prin intermediul unei interfeţe speciale </a:t>
            </a:r>
          </a:p>
          <a:p>
            <a:pPr marL="265113" indent="-265113" eaLnBrk="1" hangingPunct="1">
              <a:lnSpc>
                <a:spcPct val="93000"/>
              </a:lnSpc>
              <a:spcBef>
                <a:spcPts val="800"/>
              </a:spcBef>
              <a:buFont typeface="Arial" charset="0"/>
              <a:buChar char="•"/>
              <a:tabLst>
                <a:tab pos="265113" algn="l"/>
                <a:tab pos="377825" algn="l"/>
                <a:tab pos="835025" algn="l"/>
                <a:tab pos="1292225" algn="l"/>
                <a:tab pos="1749425" algn="l"/>
                <a:tab pos="2206625" algn="l"/>
                <a:tab pos="2663825" algn="l"/>
                <a:tab pos="3121025" algn="l"/>
                <a:tab pos="3578225" algn="l"/>
                <a:tab pos="4035425" algn="l"/>
                <a:tab pos="4492625" algn="l"/>
                <a:tab pos="4949825" algn="l"/>
                <a:tab pos="5407025" algn="l"/>
                <a:tab pos="5864225" algn="l"/>
                <a:tab pos="6321425" algn="l"/>
                <a:tab pos="6778625" algn="l"/>
                <a:tab pos="7235825" algn="l"/>
                <a:tab pos="7693025" algn="l"/>
                <a:tab pos="8150225" algn="l"/>
                <a:tab pos="8607425" algn="l"/>
                <a:tab pos="9064625" algn="l"/>
              </a:tabLst>
            </a:pPr>
            <a:r>
              <a:rPr lang="en-GB" sz="2600" smtClean="0">
                <a:solidFill>
                  <a:srgbClr val="262699"/>
                </a:solidFill>
              </a:rPr>
              <a:t>Sunt salvate în baza de date  ca contururi </a:t>
            </a:r>
          </a:p>
          <a:p>
            <a:pPr marL="265113" indent="-265113" eaLnBrk="1" hangingPunct="1">
              <a:lnSpc>
                <a:spcPct val="71000"/>
              </a:lnSpc>
              <a:spcBef>
                <a:spcPts val="800"/>
              </a:spcBef>
              <a:buClrTx/>
              <a:buSzTx/>
              <a:buFontTx/>
              <a:buNone/>
              <a:tabLst>
                <a:tab pos="265113" algn="l"/>
                <a:tab pos="377825" algn="l"/>
                <a:tab pos="835025" algn="l"/>
                <a:tab pos="1292225" algn="l"/>
                <a:tab pos="1749425" algn="l"/>
                <a:tab pos="2206625" algn="l"/>
                <a:tab pos="2663825" algn="l"/>
                <a:tab pos="3121025" algn="l"/>
                <a:tab pos="3578225" algn="l"/>
                <a:tab pos="4035425" algn="l"/>
                <a:tab pos="4492625" algn="l"/>
                <a:tab pos="4949825" algn="l"/>
                <a:tab pos="5407025" algn="l"/>
                <a:tab pos="5864225" algn="l"/>
                <a:tab pos="6321425" algn="l"/>
                <a:tab pos="6778625" algn="l"/>
                <a:tab pos="7235825" algn="l"/>
                <a:tab pos="7693025" algn="l"/>
                <a:tab pos="8150225" algn="l"/>
                <a:tab pos="8607425" algn="l"/>
                <a:tab pos="9064625" algn="l"/>
              </a:tabLst>
            </a:pPr>
            <a:endParaRPr lang="en-GB" sz="26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19250" y="333375"/>
            <a:ext cx="6697663" cy="642938"/>
          </a:xfrm>
        </p:spPr>
        <p:txBody>
          <a:bodyPr lIns="90000" tIns="46800" rIns="90000" bIns="46800"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smtClean="0">
                <a:solidFill>
                  <a:srgbClr val="280099"/>
                </a:solidFill>
              </a:rPr>
              <a:t>SonaRes: particularităţi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74650" y="1828800"/>
            <a:ext cx="8229600" cy="4840560"/>
          </a:xfrm>
        </p:spPr>
        <p:txBody>
          <a:bodyPr lIns="90000" tIns="46800" rIns="90000" bIns="46800"/>
          <a:lstStyle/>
          <a:p>
            <a:pPr marL="0" indent="0" eaLnBrk="1">
              <a:lnSpc>
                <a:spcPct val="100000"/>
              </a:lnSpc>
              <a:buSzPct val="75000"/>
              <a:buFont typeface="Symbol" pitchFamily="18" charset="2"/>
              <a:buChar char="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GB" sz="2800" dirty="0" smtClean="0">
                <a:solidFill>
                  <a:srgbClr val="262699"/>
                </a:solidFill>
              </a:rPr>
              <a:t>  </a:t>
            </a:r>
            <a:r>
              <a:rPr lang="en-GB" sz="2800" dirty="0" err="1" smtClean="0">
                <a:solidFill>
                  <a:srgbClr val="262699"/>
                </a:solidFill>
              </a:rPr>
              <a:t>Ghidează</a:t>
            </a:r>
            <a:r>
              <a:rPr lang="en-GB" sz="2800" dirty="0" smtClean="0">
                <a:solidFill>
                  <a:srgbClr val="262699"/>
                </a:solidFill>
              </a:rPr>
              <a:t>  </a:t>
            </a:r>
            <a:r>
              <a:rPr lang="en-GB" sz="2800" dirty="0" err="1" smtClean="0">
                <a:solidFill>
                  <a:srgbClr val="262699"/>
                </a:solidFill>
              </a:rPr>
              <a:t>procesul</a:t>
            </a:r>
            <a:r>
              <a:rPr lang="en-GB" sz="2800" dirty="0" smtClean="0">
                <a:solidFill>
                  <a:srgbClr val="262699"/>
                </a:solidFill>
              </a:rPr>
              <a:t> de </a:t>
            </a:r>
            <a:r>
              <a:rPr lang="en-GB" sz="2800" dirty="0" err="1" smtClean="0">
                <a:solidFill>
                  <a:srgbClr val="262699"/>
                </a:solidFill>
              </a:rPr>
              <a:t>examinare</a:t>
            </a:r>
            <a:r>
              <a:rPr lang="en-GB" sz="2800" dirty="0" smtClean="0">
                <a:solidFill>
                  <a:srgbClr val="262699"/>
                </a:solidFill>
              </a:rPr>
              <a:t>, </a:t>
            </a:r>
            <a:r>
              <a:rPr lang="en-GB" sz="2800" dirty="0" err="1" smtClean="0">
                <a:solidFill>
                  <a:srgbClr val="262699"/>
                </a:solidFill>
              </a:rPr>
              <a:t>adaptîndu</a:t>
            </a:r>
            <a:r>
              <a:rPr lang="en-GB" sz="2800" dirty="0" smtClean="0">
                <a:solidFill>
                  <a:srgbClr val="262699"/>
                </a:solidFill>
              </a:rPr>
              <a:t>-se la  </a:t>
            </a:r>
            <a:r>
              <a:rPr lang="en-GB" sz="2800" dirty="0" err="1" smtClean="0">
                <a:solidFill>
                  <a:srgbClr val="262699"/>
                </a:solidFill>
              </a:rPr>
              <a:t>nivelul</a:t>
            </a:r>
            <a:r>
              <a:rPr lang="en-GB" sz="2800" dirty="0" smtClean="0">
                <a:solidFill>
                  <a:srgbClr val="262699"/>
                </a:solidFill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</a:rPr>
              <a:t>diferit</a:t>
            </a:r>
            <a:r>
              <a:rPr lang="en-GB" sz="2800" dirty="0" smtClean="0">
                <a:solidFill>
                  <a:srgbClr val="262699"/>
                </a:solidFill>
              </a:rPr>
              <a:t> de </a:t>
            </a:r>
            <a:r>
              <a:rPr lang="en-GB" sz="2800" dirty="0" err="1" smtClean="0">
                <a:solidFill>
                  <a:srgbClr val="262699"/>
                </a:solidFill>
              </a:rPr>
              <a:t>experienţă</a:t>
            </a:r>
            <a:r>
              <a:rPr lang="en-GB" sz="2800" dirty="0" smtClean="0">
                <a:solidFill>
                  <a:srgbClr val="262699"/>
                </a:solidFill>
              </a:rPr>
              <a:t> a </a:t>
            </a:r>
            <a:r>
              <a:rPr lang="en-GB" sz="2800" dirty="0" err="1" smtClean="0">
                <a:solidFill>
                  <a:srgbClr val="262699"/>
                </a:solidFill>
              </a:rPr>
              <a:t>medicului</a:t>
            </a:r>
            <a:r>
              <a:rPr lang="en-GB" sz="2800" dirty="0" smtClean="0">
                <a:solidFill>
                  <a:srgbClr val="262699"/>
                </a:solidFill>
              </a:rPr>
              <a:t> </a:t>
            </a:r>
          </a:p>
          <a:p>
            <a:pPr marL="0" indent="0" eaLnBrk="1">
              <a:lnSpc>
                <a:spcPct val="100000"/>
              </a:lnSpc>
              <a:buClrTx/>
              <a:buSz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GB" sz="900" dirty="0" smtClean="0">
              <a:solidFill>
                <a:srgbClr val="262699"/>
              </a:solidFill>
            </a:endParaRPr>
          </a:p>
          <a:p>
            <a:pPr marL="0" indent="0" eaLnBrk="1">
              <a:lnSpc>
                <a:spcPct val="100000"/>
              </a:lnSpc>
              <a:buSzPct val="75000"/>
              <a:buFont typeface="Symbol" pitchFamily="18" charset="2"/>
              <a:buChar char="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GB" sz="2800" dirty="0" smtClean="0">
                <a:solidFill>
                  <a:srgbClr val="262699"/>
                </a:solidFill>
              </a:rPr>
              <a:t>  </a:t>
            </a:r>
            <a:r>
              <a:rPr lang="en-GB" sz="2800" dirty="0" err="1" smtClean="0">
                <a:solidFill>
                  <a:srgbClr val="262699"/>
                </a:solidFill>
              </a:rPr>
              <a:t>Asistă</a:t>
            </a:r>
            <a:r>
              <a:rPr lang="en-GB" sz="2800" dirty="0" smtClean="0">
                <a:solidFill>
                  <a:srgbClr val="262699"/>
                </a:solidFill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</a:rPr>
              <a:t>elaborarea</a:t>
            </a:r>
            <a:r>
              <a:rPr lang="en-GB" sz="2800" dirty="0" smtClean="0">
                <a:solidFill>
                  <a:srgbClr val="262699"/>
                </a:solidFill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</a:rPr>
              <a:t>raportului</a:t>
            </a:r>
            <a:r>
              <a:rPr lang="en-GB" sz="2800" dirty="0" smtClean="0">
                <a:solidFill>
                  <a:srgbClr val="262699"/>
                </a:solidFill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</a:rPr>
              <a:t>asigurînd</a:t>
            </a:r>
            <a:r>
              <a:rPr lang="en-GB" sz="2800" dirty="0" smtClean="0">
                <a:solidFill>
                  <a:srgbClr val="262699"/>
                </a:solidFill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</a:rPr>
              <a:t>respectarea</a:t>
            </a:r>
            <a:r>
              <a:rPr lang="en-GB" sz="2800" dirty="0" smtClean="0">
                <a:solidFill>
                  <a:srgbClr val="262699"/>
                </a:solidFill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</a:rPr>
              <a:t>unui</a:t>
            </a:r>
            <a:r>
              <a:rPr lang="en-GB" sz="2800" dirty="0" smtClean="0">
                <a:solidFill>
                  <a:srgbClr val="262699"/>
                </a:solidFill>
              </a:rPr>
              <a:t> </a:t>
            </a:r>
            <a:r>
              <a:rPr lang="en-GB" dirty="0" smtClean="0">
                <a:solidFill>
                  <a:srgbClr val="262699"/>
                </a:solidFill>
              </a:rPr>
              <a:t> </a:t>
            </a:r>
            <a:r>
              <a:rPr lang="en-GB" sz="2800" dirty="0" smtClean="0">
                <a:solidFill>
                  <a:srgbClr val="262699"/>
                </a:solidFill>
              </a:rPr>
              <a:t>standard </a:t>
            </a:r>
            <a:r>
              <a:rPr lang="en-GB" sz="2800" dirty="0" err="1" smtClean="0">
                <a:solidFill>
                  <a:srgbClr val="262699"/>
                </a:solidFill>
              </a:rPr>
              <a:t>unic</a:t>
            </a:r>
            <a:r>
              <a:rPr lang="en-GB" sz="2800" dirty="0" smtClean="0">
                <a:solidFill>
                  <a:srgbClr val="262699"/>
                </a:solidFill>
              </a:rPr>
              <a:t> </a:t>
            </a:r>
          </a:p>
          <a:p>
            <a:pPr marL="0" indent="0" eaLnBrk="1">
              <a:lnSpc>
                <a:spcPct val="100000"/>
              </a:lnSpc>
              <a:buClrTx/>
              <a:buSz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GB" sz="1000" dirty="0" smtClean="0">
              <a:solidFill>
                <a:srgbClr val="262699"/>
              </a:solidFill>
            </a:endParaRPr>
          </a:p>
          <a:p>
            <a:pPr marL="0" indent="0" eaLnBrk="1">
              <a:lnSpc>
                <a:spcPct val="100000"/>
              </a:lnSpc>
              <a:buSzPct val="75000"/>
              <a:buFont typeface="Symbol" pitchFamily="18" charset="2"/>
              <a:buChar char="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GB" sz="2800" dirty="0" smtClean="0">
                <a:solidFill>
                  <a:srgbClr val="262699"/>
                </a:solidFill>
              </a:rPr>
              <a:t>  </a:t>
            </a:r>
            <a:r>
              <a:rPr lang="en-GB" sz="2800" dirty="0" err="1" smtClean="0">
                <a:solidFill>
                  <a:srgbClr val="262699"/>
                </a:solidFill>
              </a:rPr>
              <a:t>Previne</a:t>
            </a:r>
            <a:r>
              <a:rPr lang="en-GB" sz="2800" dirty="0" smtClean="0">
                <a:solidFill>
                  <a:srgbClr val="262699"/>
                </a:solidFill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</a:rPr>
              <a:t>erorile</a:t>
            </a:r>
            <a:r>
              <a:rPr lang="en-GB" sz="2800" dirty="0" smtClean="0">
                <a:solidFill>
                  <a:srgbClr val="262699"/>
                </a:solidFill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</a:rPr>
              <a:t>posibile</a:t>
            </a:r>
            <a:r>
              <a:rPr lang="en-GB" sz="2800" dirty="0" smtClean="0">
                <a:solidFill>
                  <a:srgbClr val="262699"/>
                </a:solidFill>
              </a:rPr>
              <a:t>  </a:t>
            </a:r>
            <a:r>
              <a:rPr lang="en-GB" sz="2800" dirty="0" err="1" smtClean="0">
                <a:solidFill>
                  <a:srgbClr val="262699"/>
                </a:solidFill>
              </a:rPr>
              <a:t>în</a:t>
            </a:r>
            <a:r>
              <a:rPr lang="en-GB" sz="2800" dirty="0" smtClean="0">
                <a:solidFill>
                  <a:srgbClr val="262699"/>
                </a:solidFill>
              </a:rPr>
              <a:t>  </a:t>
            </a:r>
            <a:r>
              <a:rPr lang="en-GB" sz="2800" dirty="0" err="1" smtClean="0">
                <a:solidFill>
                  <a:srgbClr val="262699"/>
                </a:solidFill>
              </a:rPr>
              <a:t>procesul</a:t>
            </a:r>
            <a:r>
              <a:rPr lang="en-GB" sz="2800" dirty="0" smtClean="0">
                <a:solidFill>
                  <a:srgbClr val="262699"/>
                </a:solidFill>
              </a:rPr>
              <a:t> de  </a:t>
            </a:r>
            <a:r>
              <a:rPr lang="en-GB" sz="2800" dirty="0" err="1" smtClean="0">
                <a:solidFill>
                  <a:srgbClr val="262699"/>
                </a:solidFill>
              </a:rPr>
              <a:t>examinare</a:t>
            </a:r>
            <a:r>
              <a:rPr lang="en-GB" dirty="0" smtClean="0">
                <a:solidFill>
                  <a:srgbClr val="262699"/>
                </a:solidFill>
              </a:rPr>
              <a:t> </a:t>
            </a:r>
            <a:r>
              <a:rPr lang="en-GB" sz="2800" dirty="0" smtClean="0">
                <a:solidFill>
                  <a:srgbClr val="262699"/>
                </a:solidFill>
              </a:rPr>
              <a:t>(gen </a:t>
            </a:r>
            <a:r>
              <a:rPr lang="en-GB" sz="2800" dirty="0" err="1" smtClean="0">
                <a:solidFill>
                  <a:srgbClr val="262699"/>
                </a:solidFill>
              </a:rPr>
              <a:t>omiterea</a:t>
            </a:r>
            <a:r>
              <a:rPr lang="en-GB" sz="2800" dirty="0" smtClean="0">
                <a:solidFill>
                  <a:srgbClr val="262699"/>
                </a:solidFill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</a:rPr>
              <a:t>în</a:t>
            </a:r>
            <a:r>
              <a:rPr lang="en-GB" sz="2800" dirty="0" smtClean="0">
                <a:solidFill>
                  <a:srgbClr val="262699"/>
                </a:solidFill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</a:rPr>
              <a:t>examinare</a:t>
            </a:r>
            <a:r>
              <a:rPr lang="en-GB" sz="2800" dirty="0" smtClean="0">
                <a:solidFill>
                  <a:srgbClr val="262699"/>
                </a:solidFill>
              </a:rPr>
              <a:t> a </a:t>
            </a:r>
            <a:r>
              <a:rPr lang="en-GB" sz="2800" dirty="0" err="1" smtClean="0">
                <a:solidFill>
                  <a:srgbClr val="262699"/>
                </a:solidFill>
              </a:rPr>
              <a:t>unor</a:t>
            </a:r>
            <a:r>
              <a:rPr lang="en-GB" sz="2800" dirty="0" smtClean="0">
                <a:solidFill>
                  <a:srgbClr val="262699"/>
                </a:solidFill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</a:rPr>
              <a:t>aspecte</a:t>
            </a:r>
            <a:r>
              <a:rPr lang="en-GB" sz="2800" dirty="0" smtClean="0">
                <a:solidFill>
                  <a:srgbClr val="262699"/>
                </a:solidFill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</a:rPr>
              <a:t>sau</a:t>
            </a:r>
            <a:r>
              <a:rPr lang="en-GB" sz="2800" dirty="0" smtClean="0">
                <a:solidFill>
                  <a:srgbClr val="262699"/>
                </a:solidFill>
              </a:rPr>
              <a:t> a </a:t>
            </a:r>
            <a:r>
              <a:rPr lang="en-GB" sz="2800" dirty="0" err="1" smtClean="0">
                <a:solidFill>
                  <a:srgbClr val="262699"/>
                </a:solidFill>
              </a:rPr>
              <a:t>unor</a:t>
            </a:r>
            <a:r>
              <a:rPr lang="en-GB" sz="2800" dirty="0" smtClean="0">
                <a:solidFill>
                  <a:srgbClr val="262699"/>
                </a:solidFill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</a:rPr>
              <a:t>caracteristici</a:t>
            </a:r>
            <a:r>
              <a:rPr lang="en-GB" sz="2800" dirty="0" smtClean="0">
                <a:solidFill>
                  <a:srgbClr val="262699"/>
                </a:solidFill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</a:rPr>
              <a:t>importante</a:t>
            </a:r>
            <a:r>
              <a:rPr lang="en-GB" sz="2800" dirty="0" smtClean="0">
                <a:solidFill>
                  <a:srgbClr val="262699"/>
                </a:solidFill>
              </a:rPr>
              <a:t>, </a:t>
            </a:r>
            <a:r>
              <a:rPr lang="en-GB" sz="2800" dirty="0" err="1" smtClean="0">
                <a:solidFill>
                  <a:srgbClr val="262699"/>
                </a:solidFill>
              </a:rPr>
              <a:t>admiterea</a:t>
            </a:r>
            <a:r>
              <a:rPr lang="en-GB" sz="2800" dirty="0" smtClean="0">
                <a:solidFill>
                  <a:srgbClr val="262699"/>
                </a:solidFill>
              </a:rPr>
              <a:t>  </a:t>
            </a:r>
            <a:r>
              <a:rPr lang="en-GB" sz="2800" dirty="0" err="1" smtClean="0">
                <a:solidFill>
                  <a:srgbClr val="262699"/>
                </a:solidFill>
              </a:rPr>
              <a:t>inacurateţii</a:t>
            </a:r>
            <a:r>
              <a:rPr lang="en-GB" sz="2800" dirty="0" smtClean="0">
                <a:solidFill>
                  <a:srgbClr val="262699"/>
                </a:solidFill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</a:rPr>
              <a:t>în</a:t>
            </a:r>
            <a:r>
              <a:rPr lang="en-GB" sz="2800" dirty="0" smtClean="0">
                <a:solidFill>
                  <a:srgbClr val="262699"/>
                </a:solidFill>
              </a:rPr>
              <a:t>  </a:t>
            </a:r>
            <a:r>
              <a:rPr lang="en-GB" sz="2800" dirty="0" err="1" smtClean="0">
                <a:solidFill>
                  <a:srgbClr val="262699"/>
                </a:solidFill>
              </a:rPr>
              <a:t>formularea</a:t>
            </a:r>
            <a:r>
              <a:rPr lang="en-GB" sz="2800" dirty="0" smtClean="0">
                <a:solidFill>
                  <a:srgbClr val="262699"/>
                </a:solidFill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</a:rPr>
              <a:t>concluziei</a:t>
            </a:r>
            <a:r>
              <a:rPr lang="en-GB" sz="2800" dirty="0" smtClean="0">
                <a:solidFill>
                  <a:srgbClr val="262699"/>
                </a:solidFill>
              </a:rPr>
              <a:t> etc.)‏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19250" y="333375"/>
            <a:ext cx="6697663" cy="642938"/>
          </a:xfrm>
        </p:spPr>
        <p:txBody>
          <a:bodyPr lIns="90000" tIns="46800" rIns="90000" bIns="46800"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smtClean="0">
                <a:solidFill>
                  <a:srgbClr val="280099"/>
                </a:solidFill>
              </a:rPr>
              <a:t>SonaRes: particularităţi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439863"/>
            <a:ext cx="8820150" cy="5400675"/>
          </a:xfrm>
        </p:spPr>
        <p:txBody>
          <a:bodyPr lIns="90000" tIns="46800" rIns="90000" bIns="46800"/>
          <a:lstStyle/>
          <a:p>
            <a:pPr marL="0" indent="0" eaLnBrk="1">
              <a:lnSpc>
                <a:spcPct val="100000"/>
              </a:lnSpc>
              <a:buSzPct val="7500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ro-RO" sz="2800" dirty="0" smtClean="0"/>
          </a:p>
          <a:p>
            <a:pPr marL="0" indent="0" eaLnBrk="1">
              <a:lnSpc>
                <a:spcPct val="100000"/>
              </a:lnSpc>
              <a:buSzPct val="75000"/>
              <a:buFont typeface="Symbol" pitchFamily="18" charset="2"/>
              <a:buChar char="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GB" sz="2800" dirty="0" smtClean="0"/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Oferă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posibilitatea</a:t>
            </a:r>
            <a:r>
              <a:rPr lang="en-GB" sz="2600" dirty="0" smtClean="0">
                <a:solidFill>
                  <a:srgbClr val="262699"/>
                </a:solidFill>
              </a:rPr>
              <a:t> de  a </a:t>
            </a:r>
            <a:r>
              <a:rPr lang="en-GB" sz="2600" dirty="0" err="1" smtClean="0">
                <a:solidFill>
                  <a:srgbClr val="262699"/>
                </a:solidFill>
              </a:rPr>
              <a:t>utiliza</a:t>
            </a:r>
            <a:r>
              <a:rPr lang="en-GB" sz="2600" dirty="0" smtClean="0">
                <a:solidFill>
                  <a:srgbClr val="262699"/>
                </a:solidFill>
              </a:rPr>
              <a:t>  </a:t>
            </a:r>
            <a:r>
              <a:rPr lang="en-GB" sz="2600" dirty="0" err="1" smtClean="0">
                <a:solidFill>
                  <a:srgbClr val="262699"/>
                </a:solidFill>
              </a:rPr>
              <a:t>experienţa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experţilor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colectată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în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baza</a:t>
            </a:r>
            <a:r>
              <a:rPr lang="en-GB" sz="2600" dirty="0" smtClean="0">
                <a:solidFill>
                  <a:srgbClr val="262699"/>
                </a:solidFill>
              </a:rPr>
              <a:t>  de </a:t>
            </a:r>
            <a:r>
              <a:rPr lang="en-GB" sz="2600" dirty="0" err="1" smtClean="0">
                <a:solidFill>
                  <a:srgbClr val="262699"/>
                </a:solidFill>
              </a:rPr>
              <a:t>cunoştinţe</a:t>
            </a:r>
            <a:r>
              <a:rPr lang="en-GB" sz="2600" dirty="0" smtClean="0">
                <a:solidFill>
                  <a:srgbClr val="262699"/>
                </a:solidFill>
              </a:rPr>
              <a:t> a  </a:t>
            </a:r>
            <a:r>
              <a:rPr lang="en-GB" sz="2600" dirty="0" err="1" smtClean="0">
                <a:solidFill>
                  <a:srgbClr val="262699"/>
                </a:solidFill>
              </a:rPr>
              <a:t>sistemului</a:t>
            </a:r>
            <a:r>
              <a:rPr lang="en-GB" sz="2600" dirty="0" smtClean="0">
                <a:solidFill>
                  <a:srgbClr val="262699"/>
                </a:solidFill>
              </a:rPr>
              <a:t>, de a </a:t>
            </a:r>
            <a:r>
              <a:rPr lang="en-GB" sz="2600" dirty="0" err="1" smtClean="0">
                <a:solidFill>
                  <a:srgbClr val="262699"/>
                </a:solidFill>
              </a:rPr>
              <a:t>consulta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imaginile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adnotate</a:t>
            </a:r>
            <a:r>
              <a:rPr lang="en-GB" sz="2600" dirty="0" smtClean="0">
                <a:solidFill>
                  <a:srgbClr val="262699"/>
                </a:solidFill>
              </a:rPr>
              <a:t>, </a:t>
            </a:r>
            <a:r>
              <a:rPr lang="en-GB" sz="2600" dirty="0" err="1" smtClean="0">
                <a:solidFill>
                  <a:srgbClr val="262699"/>
                </a:solidFill>
              </a:rPr>
              <a:t>similare</a:t>
            </a:r>
            <a:r>
              <a:rPr lang="en-GB" sz="2600" dirty="0" smtClean="0">
                <a:solidFill>
                  <a:srgbClr val="262699"/>
                </a:solidFill>
              </a:rPr>
              <a:t> cu </a:t>
            </a:r>
            <a:r>
              <a:rPr lang="en-GB" sz="2600" dirty="0" err="1" smtClean="0">
                <a:solidFill>
                  <a:srgbClr val="262699"/>
                </a:solidFill>
              </a:rPr>
              <a:t>cele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ce</a:t>
            </a:r>
            <a:r>
              <a:rPr lang="en-GB" sz="2600" dirty="0" smtClean="0">
                <a:solidFill>
                  <a:srgbClr val="262699"/>
                </a:solidFill>
              </a:rPr>
              <a:t> se </a:t>
            </a:r>
            <a:r>
              <a:rPr lang="en-GB" sz="2600" dirty="0" err="1" smtClean="0">
                <a:solidFill>
                  <a:srgbClr val="262699"/>
                </a:solidFill>
              </a:rPr>
              <a:t>examinează</a:t>
            </a:r>
            <a:endParaRPr lang="en-GB" sz="2600" dirty="0" smtClean="0">
              <a:solidFill>
                <a:srgbClr val="262699"/>
              </a:solidFill>
            </a:endParaRPr>
          </a:p>
          <a:p>
            <a:pPr marL="0" indent="0" eaLnBrk="1">
              <a:lnSpc>
                <a:spcPct val="100000"/>
              </a:lnSpc>
              <a:buSzPct val="45000"/>
              <a:buFont typeface="Wingdings" pitchFamily="2" charset="2"/>
              <a:buChar char="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GB" sz="2600" dirty="0" smtClean="0">
                <a:solidFill>
                  <a:srgbClr val="262699"/>
                </a:solidFill>
              </a:rPr>
              <a:t>  </a:t>
            </a:r>
            <a:r>
              <a:rPr lang="en-GB" sz="2600" dirty="0" err="1" smtClean="0">
                <a:solidFill>
                  <a:srgbClr val="262699"/>
                </a:solidFill>
              </a:rPr>
              <a:t>Procesarea</a:t>
            </a:r>
            <a:r>
              <a:rPr lang="en-GB" sz="2600" dirty="0" smtClean="0">
                <a:solidFill>
                  <a:srgbClr val="262699"/>
                </a:solidFill>
              </a:rPr>
              <a:t>  </a:t>
            </a:r>
            <a:r>
              <a:rPr lang="en-GB" sz="2600" dirty="0" err="1" smtClean="0">
                <a:solidFill>
                  <a:srgbClr val="262699"/>
                </a:solidFill>
              </a:rPr>
              <a:t>imaginilor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capturate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în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scopul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înbunătăţirii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calităţii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lor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sau</a:t>
            </a:r>
            <a:r>
              <a:rPr lang="en-GB" sz="2600" dirty="0" smtClean="0">
                <a:solidFill>
                  <a:srgbClr val="262699"/>
                </a:solidFill>
              </a:rPr>
              <a:t> de a </a:t>
            </a:r>
            <a:r>
              <a:rPr lang="en-GB" sz="2600" dirty="0" err="1" smtClean="0">
                <a:solidFill>
                  <a:srgbClr val="262699"/>
                </a:solidFill>
              </a:rPr>
              <a:t>evidenţia</a:t>
            </a:r>
            <a:r>
              <a:rPr lang="en-GB" sz="2600" dirty="0" smtClean="0">
                <a:solidFill>
                  <a:srgbClr val="262699"/>
                </a:solidFill>
              </a:rPr>
              <a:t>  zone </a:t>
            </a:r>
            <a:r>
              <a:rPr lang="en-GB" sz="2600" dirty="0" err="1" smtClean="0">
                <a:solidFill>
                  <a:srgbClr val="262699"/>
                </a:solidFill>
              </a:rPr>
              <a:t>speciale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sau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caracteristice</a:t>
            </a:r>
            <a:r>
              <a:rPr lang="en-GB" sz="2600" dirty="0" smtClean="0">
                <a:solidFill>
                  <a:srgbClr val="262699"/>
                </a:solidFill>
              </a:rPr>
              <a:t>  </a:t>
            </a:r>
          </a:p>
          <a:p>
            <a:pPr marL="0" indent="0" eaLnBrk="1">
              <a:lnSpc>
                <a:spcPct val="100000"/>
              </a:lnSpc>
              <a:buSzPct val="45000"/>
              <a:buFont typeface="Wingdings" pitchFamily="2" charset="2"/>
              <a:buChar char="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Menţine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rapoarte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electronice</a:t>
            </a:r>
            <a:r>
              <a:rPr lang="en-GB" sz="2600" dirty="0" smtClean="0">
                <a:solidFill>
                  <a:srgbClr val="262699"/>
                </a:solidFill>
              </a:rPr>
              <a:t>  a </a:t>
            </a:r>
            <a:r>
              <a:rPr lang="en-GB" sz="2600" dirty="0" err="1" smtClean="0">
                <a:solidFill>
                  <a:srgbClr val="262699"/>
                </a:solidFill>
              </a:rPr>
              <a:t>investigărilor</a:t>
            </a:r>
            <a:r>
              <a:rPr lang="en-GB" sz="2600" dirty="0" smtClean="0">
                <a:solidFill>
                  <a:srgbClr val="262699"/>
                </a:solidFill>
              </a:rPr>
              <a:t> (</a:t>
            </a:r>
            <a:r>
              <a:rPr lang="en-GB" sz="2600" dirty="0" err="1" smtClean="0">
                <a:solidFill>
                  <a:srgbClr val="262699"/>
                </a:solidFill>
              </a:rPr>
              <a:t>pentru</a:t>
            </a:r>
            <a:r>
              <a:rPr lang="en-GB" sz="2600" dirty="0" smtClean="0">
                <a:solidFill>
                  <a:srgbClr val="262699"/>
                </a:solidFill>
              </a:rPr>
              <a:t> a </a:t>
            </a:r>
            <a:r>
              <a:rPr lang="en-GB" sz="2600" dirty="0" err="1" smtClean="0">
                <a:solidFill>
                  <a:srgbClr val="262699"/>
                </a:solidFill>
              </a:rPr>
              <a:t>avea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posibilitatea</a:t>
            </a:r>
            <a:r>
              <a:rPr lang="en-GB" sz="2600" dirty="0" smtClean="0">
                <a:solidFill>
                  <a:srgbClr val="262699"/>
                </a:solidFill>
              </a:rPr>
              <a:t> de a </a:t>
            </a:r>
            <a:r>
              <a:rPr lang="en-GB" sz="2600" dirty="0" err="1" smtClean="0">
                <a:solidFill>
                  <a:srgbClr val="262699"/>
                </a:solidFill>
              </a:rPr>
              <a:t>observa</a:t>
            </a:r>
            <a:r>
              <a:rPr lang="en-GB" sz="2600" dirty="0" smtClean="0">
                <a:solidFill>
                  <a:srgbClr val="262699"/>
                </a:solidFill>
              </a:rPr>
              <a:t>  </a:t>
            </a:r>
            <a:r>
              <a:rPr lang="en-GB" sz="2600" dirty="0" err="1" smtClean="0">
                <a:solidFill>
                  <a:srgbClr val="262699"/>
                </a:solidFill>
              </a:rPr>
              <a:t>dinamica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maladiei</a:t>
            </a:r>
            <a:r>
              <a:rPr lang="en-GB" sz="2600" dirty="0" smtClean="0">
                <a:solidFill>
                  <a:srgbClr val="262699"/>
                </a:solidFill>
              </a:rPr>
              <a:t>, de a </a:t>
            </a:r>
            <a:r>
              <a:rPr lang="en-GB" sz="2600" dirty="0" err="1" smtClean="0">
                <a:solidFill>
                  <a:srgbClr val="262699"/>
                </a:solidFill>
              </a:rPr>
              <a:t>colecta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statistici</a:t>
            </a:r>
            <a:r>
              <a:rPr lang="en-GB" sz="2600" dirty="0" smtClean="0">
                <a:solidFill>
                  <a:srgbClr val="262699"/>
                </a:solidFill>
              </a:rPr>
              <a:t> etc.)‏</a:t>
            </a:r>
            <a:endParaRPr lang="ro-RO" sz="2600" dirty="0" smtClean="0">
              <a:solidFill>
                <a:srgbClr val="262699"/>
              </a:solidFill>
            </a:endParaRPr>
          </a:p>
          <a:p>
            <a:pPr marL="0" indent="0" eaLnBrk="1">
              <a:lnSpc>
                <a:spcPct val="100000"/>
              </a:lnSpc>
              <a:buSzPct val="45000"/>
              <a:buFont typeface="Wingdings" pitchFamily="2" charset="2"/>
              <a:buChar char="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ro-RO" sz="2600" dirty="0" smtClean="0">
                <a:solidFill>
                  <a:srgbClr val="262699"/>
                </a:solidFill>
              </a:rPr>
              <a:t>Poate </a:t>
            </a:r>
            <a:r>
              <a:rPr lang="en-GB" sz="2600" dirty="0" err="1" smtClean="0">
                <a:solidFill>
                  <a:srgbClr val="262699"/>
                </a:solidFill>
              </a:rPr>
              <a:t>fi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utilizată</a:t>
            </a:r>
            <a:r>
              <a:rPr lang="en-GB" sz="2600" dirty="0" smtClean="0">
                <a:solidFill>
                  <a:srgbClr val="262699"/>
                </a:solidFill>
              </a:rPr>
              <a:t> </a:t>
            </a:r>
            <a:r>
              <a:rPr lang="en-GB" sz="2600" dirty="0" err="1" smtClean="0">
                <a:solidFill>
                  <a:srgbClr val="262699"/>
                </a:solidFill>
              </a:rPr>
              <a:t>în</a:t>
            </a:r>
            <a:r>
              <a:rPr lang="en-GB" sz="2600" dirty="0" smtClean="0">
                <a:solidFill>
                  <a:srgbClr val="262699"/>
                </a:solidFill>
              </a:rPr>
              <a:t>  training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19250" y="333375"/>
            <a:ext cx="6697663" cy="642938"/>
          </a:xfrm>
        </p:spPr>
        <p:txBody>
          <a:bodyPr lIns="90000" tIns="46800" rIns="90000" bIns="46800"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smtClean="0">
                <a:solidFill>
                  <a:srgbClr val="280099"/>
                </a:solidFill>
              </a:rPr>
              <a:t>SonaRes:</a:t>
            </a:r>
            <a:r>
              <a:rPr lang="ro-RO" sz="3200" smtClean="0">
                <a:solidFill>
                  <a:srgbClr val="280099"/>
                </a:solidFill>
              </a:rPr>
              <a:t>evaluări</a:t>
            </a:r>
            <a:endParaRPr lang="en-GB" sz="3200" smtClean="0">
              <a:solidFill>
                <a:srgbClr val="280099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25538"/>
            <a:ext cx="8820150" cy="5040312"/>
          </a:xfrm>
        </p:spPr>
        <p:txBody>
          <a:bodyPr lIns="90000" tIns="46800" rIns="90000" bIns="46800"/>
          <a:lstStyle/>
          <a:p>
            <a:pPr marL="0" indent="0" eaLnBrk="1">
              <a:lnSpc>
                <a:spcPct val="100000"/>
              </a:lnSpc>
              <a:buSzPct val="7500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ro-RO" sz="2600" smtClean="0">
                <a:solidFill>
                  <a:srgbClr val="262699"/>
                </a:solidFill>
              </a:rPr>
              <a:t>Evaluarea sistemului SonaRes a fost efectuată pe un grup de 87 pacienţi cu diverse colecistopatii în cadrul efectuării diagnosticului al patologiei zonei hepato-pancreato-biliare supravegheaţi la catedra Chirurgie nr.1 ”N. Anestiadi”, a Universităţii de Stat de Medicină şi Farmacie ”N.Testemiţanu” . La evaluare au participat 5 medici cu experienţă în domeniu şi 5 medici rezidenţi (începători). Medicii începători după utilizarea sistemului au demonstrat atât o sporire a acurateţei diagnosticului, cât şi rezultate mai bune în instruire. Medicii experimentaţi au menţionat  impactul major în standardizarea documentaţiei (raporturi, statistică) şi rolul de a doua opinie în cazuri dificile .</a:t>
            </a:r>
          </a:p>
          <a:p>
            <a:pPr marL="0" indent="0" eaLnBrk="1">
              <a:lnSpc>
                <a:spcPct val="100000"/>
              </a:lnSpc>
              <a:buSzPct val="7500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ro-RO" sz="2400" smtClean="0">
              <a:solidFill>
                <a:srgbClr val="262699"/>
              </a:solidFill>
            </a:endParaRPr>
          </a:p>
          <a:p>
            <a:pPr marL="0" indent="0" eaLnBrk="1">
              <a:lnSpc>
                <a:spcPct val="100000"/>
              </a:lnSpc>
              <a:buSzPct val="7500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ro-RO" sz="2400" smtClean="0">
                <a:solidFill>
                  <a:srgbClr val="262699"/>
                </a:solidFill>
              </a:rPr>
              <a:t>. </a:t>
            </a:r>
            <a:endParaRPr lang="en-GB" sz="2400" smtClean="0">
              <a:solidFill>
                <a:srgbClr val="2626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971550" y="228600"/>
            <a:ext cx="771525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800"/>
              <a:t> </a:t>
            </a:r>
            <a:r>
              <a:rPr lang="en-US" sz="4000" b="1">
                <a:solidFill>
                  <a:srgbClr val="280099"/>
                </a:solidFill>
                <a:latin typeface="Arial" charset="0"/>
              </a:rPr>
              <a:t>e-</a:t>
            </a:r>
            <a:r>
              <a:rPr lang="ro-RO" sz="4000" b="1">
                <a:solidFill>
                  <a:srgbClr val="280099"/>
                </a:solidFill>
                <a:latin typeface="Arial" charset="0"/>
              </a:rPr>
              <a:t>sănătate </a:t>
            </a:r>
            <a:r>
              <a:rPr lang="en-US" sz="3200" b="1">
                <a:solidFill>
                  <a:srgbClr val="280099"/>
                </a:solidFill>
                <a:latin typeface="Arial" charset="0"/>
              </a:rPr>
              <a:t>(e- Health) </a:t>
            </a:r>
            <a:r>
              <a:rPr lang="en-GB" sz="4000" b="1">
                <a:solidFill>
                  <a:srgbClr val="009999"/>
                </a:solidFill>
              </a:rPr>
              <a:t/>
            </a:r>
            <a:br>
              <a:rPr lang="en-GB" sz="4000" b="1">
                <a:solidFill>
                  <a:srgbClr val="009999"/>
                </a:solidFill>
              </a:rPr>
            </a:br>
            <a:endParaRPr lang="en-GB" sz="4000" b="1">
              <a:solidFill>
                <a:srgbClr val="009999"/>
              </a:solidFill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395536" y="1371600"/>
            <a:ext cx="8748463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20675" indent="-320675">
              <a:lnSpc>
                <a:spcPct val="90000"/>
              </a:lnSpc>
              <a:spcBef>
                <a:spcPts val="600"/>
              </a:spcBef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US" sz="3200" b="1" dirty="0">
                <a:solidFill>
                  <a:srgbClr val="191966"/>
                </a:solidFill>
                <a:latin typeface="Arial" charset="0"/>
              </a:rPr>
              <a:t> </a:t>
            </a:r>
            <a:endParaRPr lang="en-US" sz="3200" b="1" dirty="0" smtClean="0">
              <a:solidFill>
                <a:srgbClr val="191966"/>
              </a:solidFill>
              <a:latin typeface="Arial" charset="0"/>
            </a:endParaRP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US" sz="3200" b="1" dirty="0" smtClean="0">
                <a:solidFill>
                  <a:srgbClr val="191966"/>
                </a:solidFill>
                <a:latin typeface="Arial" charset="0"/>
              </a:rPr>
              <a:t> </a:t>
            </a:r>
            <a:r>
              <a:rPr lang="en-US" sz="3600" b="1" dirty="0">
                <a:solidFill>
                  <a:srgbClr val="191966"/>
                </a:solidFill>
                <a:latin typeface="Arial" charset="0"/>
              </a:rPr>
              <a:t>e-</a:t>
            </a:r>
            <a:r>
              <a:rPr lang="ro-RO" sz="3600" b="1" dirty="0">
                <a:solidFill>
                  <a:srgbClr val="191966"/>
                </a:solidFill>
                <a:latin typeface="Arial" charset="0"/>
              </a:rPr>
              <a:t>sănătate </a:t>
            </a:r>
            <a:r>
              <a:rPr lang="en-US" sz="3600" b="1" dirty="0">
                <a:solidFill>
                  <a:srgbClr val="191966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este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termenul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generic 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utilizat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pentru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setul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de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instrumente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  care se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bazează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pe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tehnologia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informaţiei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şi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comunicării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utilizate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pentru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a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ajuta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</a:t>
            </a:r>
            <a:r>
              <a:rPr lang="en-US" sz="3200" b="1" dirty="0" smtClean="0">
                <a:solidFill>
                  <a:srgbClr val="280099"/>
                </a:solidFill>
                <a:latin typeface="Arial" charset="0"/>
              </a:rPr>
              <a:t>la </a:t>
            </a:r>
            <a:r>
              <a:rPr lang="en-US" sz="3200" b="1" dirty="0" err="1" smtClean="0">
                <a:solidFill>
                  <a:srgbClr val="280099"/>
                </a:solidFill>
                <a:latin typeface="Arial" charset="0"/>
              </a:rPr>
              <a:t>predicția</a:t>
            </a:r>
            <a:r>
              <a:rPr lang="en-US" sz="3200" b="1" dirty="0" smtClean="0">
                <a:solidFill>
                  <a:srgbClr val="280099"/>
                </a:solidFill>
                <a:latin typeface="Arial" charset="0"/>
              </a:rPr>
              <a:t>, </a:t>
            </a:r>
            <a:r>
              <a:rPr lang="en-US" sz="3200" b="1" dirty="0" err="1" smtClean="0">
                <a:solidFill>
                  <a:srgbClr val="280099"/>
                </a:solidFill>
                <a:latin typeface="Arial" charset="0"/>
              </a:rPr>
              <a:t>prevenirea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,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diagnosticarea</a:t>
            </a:r>
            <a:r>
              <a:rPr lang="en-US" sz="3200" b="1" dirty="0" smtClean="0">
                <a:solidFill>
                  <a:srgbClr val="280099"/>
                </a:solidFill>
                <a:latin typeface="Arial" charset="0"/>
              </a:rPr>
              <a:t>, </a:t>
            </a:r>
            <a:r>
              <a:rPr lang="en-US" sz="3200" b="1" dirty="0" err="1" smtClean="0">
                <a:solidFill>
                  <a:srgbClr val="280099"/>
                </a:solidFill>
                <a:latin typeface="Arial" charset="0"/>
              </a:rPr>
              <a:t>intervenția</a:t>
            </a:r>
            <a:r>
              <a:rPr lang="en-US" sz="3200" b="1" dirty="0" smtClean="0">
                <a:solidFill>
                  <a:srgbClr val="280099"/>
                </a:solidFill>
                <a:latin typeface="Arial" charset="0"/>
              </a:rPr>
              <a:t>,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monitorizarea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şi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gestionarea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sănătăţii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şi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a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modului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de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viaţă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,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precum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şi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la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ameliorarea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acestor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280099"/>
                </a:solidFill>
                <a:latin typeface="Arial" charset="0"/>
              </a:rPr>
              <a:t>procese</a:t>
            </a:r>
            <a:r>
              <a:rPr lang="en-US" sz="3200" b="1" dirty="0">
                <a:solidFill>
                  <a:srgbClr val="280099"/>
                </a:solidFill>
                <a:latin typeface="Arial" charset="0"/>
              </a:rPr>
              <a:t>.</a:t>
            </a:r>
            <a:endParaRPr lang="ru-RU" sz="3200" b="1" dirty="0">
              <a:solidFill>
                <a:srgbClr val="280099"/>
              </a:solidFill>
              <a:latin typeface="Arial" charset="0"/>
            </a:endParaRP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19250" y="333375"/>
            <a:ext cx="6697663" cy="642938"/>
          </a:xfrm>
        </p:spPr>
        <p:txBody>
          <a:bodyPr lIns="90000" tIns="46800" rIns="90000" bIns="46800"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smtClean="0">
                <a:solidFill>
                  <a:srgbClr val="280099"/>
                </a:solidFill>
              </a:rPr>
              <a:t>SonaRes:aplica</a:t>
            </a:r>
            <a:r>
              <a:rPr lang="ro-RO" sz="3200" smtClean="0">
                <a:solidFill>
                  <a:srgbClr val="280099"/>
                </a:solidFill>
              </a:rPr>
              <a:t>ții</a:t>
            </a:r>
            <a:endParaRPr lang="en-GB" sz="3200" smtClean="0">
              <a:solidFill>
                <a:srgbClr val="280099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25538"/>
            <a:ext cx="8820150" cy="5040312"/>
          </a:xfrm>
        </p:spPr>
        <p:txBody>
          <a:bodyPr lIns="90000" tIns="46800" rIns="90000" bIns="46800"/>
          <a:lstStyle/>
          <a:p>
            <a:pPr marL="0" indent="0" eaLnBrk="1">
              <a:lnSpc>
                <a:spcPct val="100000"/>
              </a:lnSpc>
              <a:buSzPct val="7500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ro-RO" sz="2400" dirty="0" smtClean="0">
              <a:solidFill>
                <a:srgbClr val="262699"/>
              </a:solidFill>
            </a:endParaRPr>
          </a:p>
          <a:p>
            <a:pPr marL="0" indent="0" eaLnBrk="1">
              <a:lnSpc>
                <a:spcPct val="100000"/>
              </a:lnSpc>
              <a:buSzPct val="7500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ro-RO" sz="3600" dirty="0" smtClean="0">
                <a:solidFill>
                  <a:srgbClr val="262699"/>
                </a:solidFill>
              </a:rPr>
              <a:t> În prezent sistemul </a:t>
            </a:r>
            <a:r>
              <a:rPr lang="ro-RO" sz="3600" dirty="0" err="1" smtClean="0">
                <a:solidFill>
                  <a:srgbClr val="262699"/>
                </a:solidFill>
              </a:rPr>
              <a:t>SonaRes</a:t>
            </a:r>
            <a:r>
              <a:rPr lang="ro-RO" sz="3600" dirty="0" smtClean="0">
                <a:solidFill>
                  <a:srgbClr val="262699"/>
                </a:solidFill>
              </a:rPr>
              <a:t> se utilizează în  instituția medicală </a:t>
            </a:r>
            <a:r>
              <a:rPr lang="ro-RO" sz="3600" i="1" dirty="0" smtClean="0">
                <a:solidFill>
                  <a:srgbClr val="262699"/>
                </a:solidFill>
              </a:rPr>
              <a:t>Ana Maria </a:t>
            </a:r>
            <a:r>
              <a:rPr lang="ro-RO" sz="3600" dirty="0" smtClean="0">
                <a:solidFill>
                  <a:srgbClr val="262699"/>
                </a:solidFill>
              </a:rPr>
              <a:t>din Chişinău și  în centrul de reciclare a medicilor </a:t>
            </a:r>
            <a:r>
              <a:rPr lang="ro-RO" sz="3600" dirty="0" err="1" smtClean="0">
                <a:solidFill>
                  <a:srgbClr val="262699"/>
                </a:solidFill>
              </a:rPr>
              <a:t>ecografişti</a:t>
            </a:r>
            <a:r>
              <a:rPr lang="ro-RO" sz="3600" dirty="0" smtClean="0">
                <a:solidFill>
                  <a:srgbClr val="262699"/>
                </a:solidFill>
              </a:rPr>
              <a:t>, fapt ce va contribui la obținerea de noi deprinderi a practicienilor. </a:t>
            </a:r>
            <a:endParaRPr lang="en-GB" sz="3600" dirty="0" smtClean="0">
              <a:solidFill>
                <a:srgbClr val="2626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0"/>
            <a:ext cx="8893175" cy="1371600"/>
          </a:xfrm>
        </p:spPr>
        <p:txBody>
          <a:bodyPr lIns="90000" tIns="46800" rIns="90000" bIns="46800"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smtClean="0">
                <a:solidFill>
                  <a:srgbClr val="280099"/>
                </a:solidFill>
              </a:rPr>
              <a:t>SonaRes</a:t>
            </a:r>
            <a:r>
              <a:rPr lang="ro-RO" sz="3600" smtClean="0">
                <a:solidFill>
                  <a:srgbClr val="280099"/>
                </a:solidFill>
              </a:rPr>
              <a:t>- EDU</a:t>
            </a:r>
            <a:r>
              <a:rPr lang="en-GB" sz="3600" smtClean="0">
                <a:solidFill>
                  <a:srgbClr val="280099"/>
                </a:solidFill>
              </a:rPr>
              <a:t>: particularităţi în instruire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412875"/>
            <a:ext cx="6048375" cy="5445125"/>
          </a:xfrm>
        </p:spPr>
        <p:txBody>
          <a:bodyPr lIns="90000" tIns="46800" rIns="90000" bIns="46800"/>
          <a:lstStyle/>
          <a:p>
            <a:pPr marL="0" indent="0" eaLnBrk="1">
              <a:lnSpc>
                <a:spcPct val="100000"/>
              </a:lnSpc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ro-RO" sz="2200" smtClean="0"/>
          </a:p>
          <a:p>
            <a:pPr marL="0" indent="0" eaLnBrk="1">
              <a:lnSpc>
                <a:spcPct val="100000"/>
              </a:lnSpc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ro-RO" sz="2200" smtClean="0">
                <a:solidFill>
                  <a:srgbClr val="262699"/>
                </a:solidFill>
              </a:rPr>
              <a:t>Utilizează baza de cunoştinţe,imaginile stocate</a:t>
            </a:r>
          </a:p>
          <a:p>
            <a:pPr marL="0" indent="0" eaLnBrk="1">
              <a:lnSpc>
                <a:spcPct val="100000"/>
              </a:lnSpc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ro-RO" sz="2200" smtClean="0">
                <a:solidFill>
                  <a:srgbClr val="262699"/>
                </a:solidFill>
              </a:rPr>
              <a:t>a sistemului SonaRes.Are interfaţă adaptată la necesităţile instruirii.</a:t>
            </a:r>
          </a:p>
          <a:p>
            <a:pPr marL="0" indent="0" eaLnBrk="1">
              <a:lnSpc>
                <a:spcPct val="100000"/>
              </a:lnSpc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ro-RO" sz="2200" smtClean="0">
                <a:solidFill>
                  <a:srgbClr val="262699"/>
                </a:solidFill>
              </a:rPr>
              <a:t>Oferă profesorului posibilitatea de a forma cursul din module.</a:t>
            </a:r>
          </a:p>
          <a:p>
            <a:pPr marL="0" indent="0" eaLnBrk="1">
              <a:lnSpc>
                <a:spcPct val="100000"/>
              </a:lnSpc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GB" sz="2200" smtClean="0">
                <a:solidFill>
                  <a:srgbClr val="262699"/>
                </a:solidFill>
              </a:rPr>
              <a:t>SonaRes</a:t>
            </a:r>
            <a:r>
              <a:rPr lang="ro-RO" sz="2200" smtClean="0">
                <a:solidFill>
                  <a:srgbClr val="262699"/>
                </a:solidFill>
              </a:rPr>
              <a:t>- EDU oferă</a:t>
            </a:r>
            <a:r>
              <a:rPr lang="en-US" sz="2200" smtClean="0">
                <a:solidFill>
                  <a:srgbClr val="262699"/>
                </a:solidFill>
              </a:rPr>
              <a:t>:</a:t>
            </a:r>
            <a:endParaRPr lang="ro-RO" sz="2200" smtClean="0">
              <a:solidFill>
                <a:srgbClr val="262699"/>
              </a:solidFill>
            </a:endParaRPr>
          </a:p>
          <a:p>
            <a:pPr marL="0" indent="0" eaLnBrk="1">
              <a:lnSpc>
                <a:spcPct val="100000"/>
              </a:lnSpc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GB" sz="2200" smtClean="0"/>
              <a:t>- </a:t>
            </a:r>
            <a:r>
              <a:rPr lang="ro-RO" sz="2200" smtClean="0">
                <a:solidFill>
                  <a:srgbClr val="262699"/>
                </a:solidFill>
              </a:rPr>
              <a:t>E</a:t>
            </a:r>
            <a:r>
              <a:rPr lang="en-GB" sz="2200" smtClean="0">
                <a:solidFill>
                  <a:srgbClr val="262699"/>
                </a:solidFill>
              </a:rPr>
              <a:t>xpl</a:t>
            </a:r>
            <a:r>
              <a:rPr lang="ro-RO" sz="2200" smtClean="0">
                <a:solidFill>
                  <a:srgbClr val="262699"/>
                </a:solidFill>
              </a:rPr>
              <a:t>i</a:t>
            </a:r>
            <a:r>
              <a:rPr lang="en-GB" sz="2200" smtClean="0">
                <a:solidFill>
                  <a:srgbClr val="262699"/>
                </a:solidFill>
              </a:rPr>
              <a:t>caţii, traduceri şi sinonime pentru noţiunile incluse în interfaţa de investigare, </a:t>
            </a:r>
          </a:p>
          <a:p>
            <a:pPr marL="0" indent="0" eaLnBrk="1">
              <a:lnSpc>
                <a:spcPct val="100000"/>
              </a:lnSpc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GB" sz="2200" smtClean="0">
                <a:solidFill>
                  <a:srgbClr val="262699"/>
                </a:solidFill>
              </a:rPr>
              <a:t>- imagini adnotate pentru cazuri similare,</a:t>
            </a:r>
          </a:p>
          <a:p>
            <a:pPr marL="0" indent="0" eaLnBrk="1">
              <a:lnSpc>
                <a:spcPct val="100000"/>
              </a:lnSpc>
              <a:buSzPct val="75000"/>
              <a:buFont typeface="Symbol" pitchFamily="18" charset="2"/>
              <a:buChar char="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GB" sz="2200" smtClean="0">
                <a:solidFill>
                  <a:srgbClr val="262699"/>
                </a:solidFill>
              </a:rPr>
              <a:t>Funcţii  ”help“ incorporate:   </a:t>
            </a:r>
          </a:p>
          <a:p>
            <a:pPr marL="0" indent="0" eaLnBrk="1">
              <a:lnSpc>
                <a:spcPct val="100000"/>
              </a:lnSpc>
              <a:buClrTx/>
              <a:buSz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GB" sz="2200" smtClean="0">
                <a:solidFill>
                  <a:srgbClr val="262699"/>
                </a:solidFill>
              </a:rPr>
              <a:t>- tezaur cu informaţii referitoare la   organul examinat, patologia presupusă etc.</a:t>
            </a:r>
          </a:p>
          <a:p>
            <a:pPr marL="0" indent="0" eaLnBrk="1">
              <a:lnSpc>
                <a:spcPct val="100000"/>
              </a:lnSpc>
              <a:buSzPct val="75000"/>
              <a:buFont typeface="Symbol" pitchFamily="18" charset="2"/>
              <a:buChar char="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GB" sz="2200" smtClean="0">
                <a:solidFill>
                  <a:srgbClr val="262699"/>
                </a:solidFill>
              </a:rPr>
              <a:t>Explicaţii asupra modului în care a fost obţinută o careva concluzie</a:t>
            </a:r>
            <a:r>
              <a:rPr lang="en-GB" sz="2000" smtClean="0"/>
              <a:t>.</a:t>
            </a:r>
          </a:p>
          <a:p>
            <a:pPr marL="0" indent="0" eaLnBrk="1">
              <a:lnSpc>
                <a:spcPct val="100000"/>
              </a:lnSpc>
              <a:buClrTx/>
              <a:buSz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GB" sz="2000" smtClean="0"/>
          </a:p>
          <a:p>
            <a:pPr marL="0" indent="0" eaLnBrk="1">
              <a:lnSpc>
                <a:spcPct val="100000"/>
              </a:lnSpc>
              <a:buClrTx/>
              <a:buSz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GB" sz="2000" smtClean="0"/>
          </a:p>
          <a:p>
            <a:pPr marL="0" indent="0" eaLnBrk="1">
              <a:lnSpc>
                <a:spcPct val="100000"/>
              </a:lnSpc>
              <a:buClrTx/>
              <a:buSz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GB" sz="2000" smtClean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8875" y="1828800"/>
            <a:ext cx="2738438" cy="203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7125" y="4262438"/>
            <a:ext cx="2757488" cy="2195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476375" y="115888"/>
            <a:ext cx="7200900" cy="792162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ro-RO" sz="3600" dirty="0" smtClean="0">
                <a:solidFill>
                  <a:schemeClr val="accent2">
                    <a:lumMod val="75000"/>
                  </a:schemeClr>
                </a:solidFill>
              </a:rPr>
              <a:t>Concluzii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981075"/>
            <a:ext cx="8137525" cy="57943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o-RO" sz="2400" b="1" dirty="0" smtClean="0">
                <a:solidFill>
                  <a:srgbClr val="262699"/>
                </a:solidFill>
              </a:rPr>
              <a:t>Problema de bază pentru utilizarea eficientă a oricărui sistem informaţional</a:t>
            </a:r>
            <a:r>
              <a:rPr lang="en-US" sz="2400" b="1" dirty="0" smtClean="0">
                <a:solidFill>
                  <a:srgbClr val="262699"/>
                </a:solidFill>
              </a:rPr>
              <a:t> </a:t>
            </a:r>
            <a:r>
              <a:rPr lang="ro-RO" sz="2400" b="1" dirty="0" smtClean="0">
                <a:solidFill>
                  <a:srgbClr val="262699"/>
                </a:solidFill>
              </a:rPr>
              <a:t>(nu numai pentru medicină), constă în  capacitatea lui de a se integra în sistemele ierarhic superioare şi în ultima instanţă  de a se înscrie în concepţia Strategiei Naţionale de edificare a societăţii informaţionale  a oricărei ţări.  Promovarea sistemelor elaborate şi în curs de elaborare  necesită o abordare atentă deoarece deja sunt exemple de sisteme care nu se vor încadra într-o concepţie unică pentru Moldova. Sistemele propuse de Institutul de Matematică şi Informatică vor  fi implementate în instituţiile sanitare </a:t>
            </a:r>
            <a:r>
              <a:rPr lang="en-US" sz="2400" b="1" dirty="0" smtClean="0">
                <a:solidFill>
                  <a:srgbClr val="262699"/>
                </a:solidFill>
              </a:rPr>
              <a:t> </a:t>
            </a:r>
            <a:r>
              <a:rPr lang="ro-RO" sz="2400" b="1" dirty="0" smtClean="0">
                <a:solidFill>
                  <a:srgbClr val="262699"/>
                </a:solidFill>
              </a:rPr>
              <a:t>curative pe măsura acceptării lor de către managerii din domeniu iar acceptarea (</a:t>
            </a:r>
            <a:r>
              <a:rPr lang="ro-RO" sz="2400" b="1" i="1" dirty="0" smtClean="0">
                <a:solidFill>
                  <a:srgbClr val="262699"/>
                </a:solidFill>
              </a:rPr>
              <a:t>sperăm</a:t>
            </a:r>
            <a:r>
              <a:rPr lang="ro-RO" sz="2400" b="1" dirty="0" smtClean="0">
                <a:solidFill>
                  <a:srgbClr val="262699"/>
                </a:solidFill>
              </a:rPr>
              <a:t>) va veni în urma conştientizării posibilităţilor </a:t>
            </a:r>
            <a:r>
              <a:rPr lang="ro-RO" sz="2400" b="1" smtClean="0">
                <a:solidFill>
                  <a:srgbClr val="262699"/>
                </a:solidFill>
              </a:rPr>
              <a:t>oferite de ele.</a:t>
            </a:r>
            <a:endParaRPr lang="en-GB" sz="2200" b="1" dirty="0" smtClean="0">
              <a:solidFill>
                <a:srgbClr val="2626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971550" y="188913"/>
            <a:ext cx="7715250" cy="1439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>
                <a:solidFill>
                  <a:srgbClr val="280099"/>
                </a:solidFill>
                <a:latin typeface="Arial" charset="0"/>
              </a:rPr>
              <a:t>Crearea spaţiului </a:t>
            </a:r>
            <a:r>
              <a:rPr lang="en-US" sz="4400"/>
              <a:t> </a:t>
            </a:r>
            <a:r>
              <a:rPr lang="en-US" sz="3600" b="1">
                <a:solidFill>
                  <a:srgbClr val="280099"/>
                </a:solidFill>
                <a:latin typeface="Arial" charset="0"/>
              </a:rPr>
              <a:t>e-</a:t>
            </a:r>
            <a:r>
              <a:rPr lang="ro-RO" sz="3600" b="1">
                <a:solidFill>
                  <a:srgbClr val="280099"/>
                </a:solidFill>
                <a:latin typeface="Arial" charset="0"/>
              </a:rPr>
              <a:t>sănătate </a:t>
            </a:r>
            <a:r>
              <a:rPr lang="en-GB" sz="3600" b="1">
                <a:solidFill>
                  <a:srgbClr val="009999"/>
                </a:solidFill>
              </a:rPr>
              <a:t/>
            </a:r>
            <a:br>
              <a:rPr lang="en-GB" sz="3600" b="1">
                <a:solidFill>
                  <a:srgbClr val="009999"/>
                </a:solidFill>
              </a:rPr>
            </a:br>
            <a:endParaRPr lang="en-GB" sz="3600" b="1">
              <a:solidFill>
                <a:srgbClr val="009999"/>
              </a:solidFill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42875" y="1773238"/>
            <a:ext cx="8543925" cy="4856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20675" indent="-320675">
              <a:lnSpc>
                <a:spcPct val="90000"/>
              </a:lnSpc>
              <a:spcBef>
                <a:spcPts val="600"/>
              </a:spcBef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US" sz="2800" b="1">
                <a:solidFill>
                  <a:srgbClr val="280099"/>
                </a:solidFill>
                <a:latin typeface="Arial" charset="0"/>
              </a:rPr>
              <a:t>         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endParaRPr lang="en-US" sz="2800" b="1">
              <a:solidFill>
                <a:srgbClr val="280099"/>
              </a:solidFill>
              <a:latin typeface="Arial" charset="0"/>
            </a:endParaRP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ro-RO" sz="2800" b="1">
                <a:solidFill>
                  <a:srgbClr val="280099"/>
                </a:solidFill>
                <a:latin typeface="Arial" charset="0"/>
              </a:rPr>
              <a:t>În  procesul de e-transformare o componentă </a:t>
            </a:r>
            <a:r>
              <a:rPr lang="ro-RO" sz="2800" b="1">
                <a:solidFill>
                  <a:srgbClr val="262699"/>
                </a:solidFill>
                <a:latin typeface="Arial" charset="0"/>
              </a:rPr>
              <a:t>importantă este </a:t>
            </a:r>
            <a:r>
              <a:rPr lang="ro-RO" sz="2800" b="1" i="1">
                <a:solidFill>
                  <a:srgbClr val="16165D"/>
                </a:solidFill>
                <a:latin typeface="Arial" charset="0"/>
              </a:rPr>
              <a:t>c</a:t>
            </a:r>
            <a:r>
              <a:rPr lang="en-US" sz="2800" b="1" i="1">
                <a:solidFill>
                  <a:srgbClr val="16165D"/>
                </a:solidFill>
                <a:latin typeface="Arial" charset="0"/>
              </a:rPr>
              <a:t>rearea spaţiului </a:t>
            </a:r>
            <a:r>
              <a:rPr lang="en-US" sz="3600" i="1">
                <a:solidFill>
                  <a:srgbClr val="16165D"/>
                </a:solidFill>
              </a:rPr>
              <a:t> </a:t>
            </a:r>
            <a:r>
              <a:rPr lang="en-US" sz="2800" b="1" i="1">
                <a:solidFill>
                  <a:srgbClr val="16165D"/>
                </a:solidFill>
                <a:latin typeface="Arial" charset="0"/>
              </a:rPr>
              <a:t>e-</a:t>
            </a:r>
            <a:r>
              <a:rPr lang="ro-RO" sz="2800" b="1" i="1">
                <a:solidFill>
                  <a:srgbClr val="16165D"/>
                </a:solidFill>
                <a:latin typeface="Arial" charset="0"/>
              </a:rPr>
              <a:t>sănătate</a:t>
            </a:r>
            <a:r>
              <a:rPr lang="ro-RO" sz="2800" b="1">
                <a:solidFill>
                  <a:srgbClr val="262699"/>
                </a:solidFill>
                <a:latin typeface="Arial" charset="0"/>
              </a:rPr>
              <a:t> prin eforturi conjugate </a:t>
            </a:r>
            <a:r>
              <a:rPr lang="ro-RO" sz="2800" b="1">
                <a:solidFill>
                  <a:srgbClr val="280099"/>
                </a:solidFill>
                <a:latin typeface="Arial" charset="0"/>
              </a:rPr>
              <a:t>a guvernării, mediului  academic, mediului de afaceri şi a societății civile.</a:t>
            </a:r>
            <a:endParaRPr lang="en-US" sz="2800" b="1">
              <a:solidFill>
                <a:srgbClr val="280099"/>
              </a:solidFill>
              <a:latin typeface="Arial" charset="0"/>
            </a:endParaRP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ro-RO" sz="2800" b="1">
                <a:solidFill>
                  <a:srgbClr val="280099"/>
                </a:solidFill>
                <a:latin typeface="Arial" charset="0"/>
              </a:rPr>
              <a:t>Problema recuperării  şi reabilitării  pacienţilor este o problemă cu caracter atât medical cât şi social.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endParaRPr lang="ru-RU" sz="2800" b="1">
              <a:solidFill>
                <a:srgbClr val="280099"/>
              </a:solidFill>
              <a:latin typeface="Arial" charset="0"/>
            </a:endParaRP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endParaRPr lang="ru-RU" sz="2800" b="1">
              <a:solidFill>
                <a:srgbClr val="280099"/>
              </a:solidFill>
              <a:latin typeface="Arial" charset="0"/>
            </a:endParaRP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endParaRPr lang="ru-RU" sz="2800" b="1">
              <a:solidFill>
                <a:srgbClr val="28009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971550" y="228600"/>
            <a:ext cx="771525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800"/>
              <a:t> </a:t>
            </a:r>
            <a:r>
              <a:rPr lang="en-US" sz="4000" b="1">
                <a:solidFill>
                  <a:srgbClr val="280099"/>
                </a:solidFill>
                <a:latin typeface="Arial" charset="0"/>
              </a:rPr>
              <a:t>e-</a:t>
            </a:r>
            <a:r>
              <a:rPr lang="ro-RO" sz="4000" b="1">
                <a:solidFill>
                  <a:srgbClr val="280099"/>
                </a:solidFill>
                <a:latin typeface="Arial" charset="0"/>
              </a:rPr>
              <a:t>sănătate </a:t>
            </a:r>
            <a:r>
              <a:rPr lang="en-GB" sz="4000" b="1">
                <a:solidFill>
                  <a:srgbClr val="009999"/>
                </a:solidFill>
              </a:rPr>
              <a:t/>
            </a:r>
            <a:br>
              <a:rPr lang="en-GB" sz="4000" b="1">
                <a:solidFill>
                  <a:srgbClr val="009999"/>
                </a:solidFill>
              </a:rPr>
            </a:br>
            <a:endParaRPr lang="en-GB" sz="4000" b="1">
              <a:solidFill>
                <a:srgbClr val="009999"/>
              </a:solidFill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395288" y="1371600"/>
            <a:ext cx="8291512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20675" indent="-320675">
              <a:lnSpc>
                <a:spcPct val="90000"/>
              </a:lnSpc>
              <a:spcBef>
                <a:spcPts val="600"/>
              </a:spcBef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US" sz="3600"/>
              <a:t> </a:t>
            </a:r>
            <a:r>
              <a:rPr lang="en-US" sz="2800" b="1">
                <a:solidFill>
                  <a:srgbClr val="280099"/>
                </a:solidFill>
                <a:latin typeface="Arial" charset="0"/>
              </a:rPr>
              <a:t>e-</a:t>
            </a:r>
            <a:r>
              <a:rPr lang="ro-RO" sz="2800" b="1">
                <a:solidFill>
                  <a:srgbClr val="280099"/>
                </a:solidFill>
                <a:latin typeface="Arial" charset="0"/>
              </a:rPr>
              <a:t>sănătate </a:t>
            </a:r>
            <a:r>
              <a:rPr lang="en-US" sz="2800" b="1">
                <a:solidFill>
                  <a:srgbClr val="280099"/>
                </a:solidFill>
                <a:latin typeface="Arial" charset="0"/>
              </a:rPr>
              <a:t>cuprinde 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ro-RO">
                <a:solidFill>
                  <a:srgbClr val="00664D"/>
                </a:solidFill>
                <a:latin typeface="Arial" charset="0"/>
              </a:rPr>
              <a:t>politica de sănătate</a:t>
            </a:r>
            <a:r>
              <a:rPr lang="en-US">
                <a:solidFill>
                  <a:srgbClr val="00664D"/>
                </a:solidFill>
                <a:latin typeface="Arial" charset="0"/>
              </a:rPr>
              <a:t> a statului 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ro-RO">
                <a:solidFill>
                  <a:srgbClr val="00664D"/>
                </a:solidFill>
                <a:latin typeface="Arial" charset="0"/>
              </a:rPr>
              <a:t>tehnologia informaţiei de sănătate</a:t>
            </a:r>
            <a:endParaRPr lang="en-US" b="1">
              <a:solidFill>
                <a:srgbClr val="280099"/>
              </a:solidFill>
              <a:latin typeface="Arial" charset="0"/>
            </a:endParaRP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US" sz="2000" b="1">
                <a:solidFill>
                  <a:srgbClr val="280099"/>
                </a:solidFill>
                <a:latin typeface="Arial" charset="0"/>
              </a:rPr>
              <a:t>relaţiile dintre pacienţi şi furnizorii de servicii medicale, 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US" sz="2000" b="1">
                <a:solidFill>
                  <a:srgbClr val="280099"/>
                </a:solidFill>
                <a:latin typeface="Arial" charset="0"/>
              </a:rPr>
              <a:t>transmiterea informaţiilor între instituţii,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US" sz="2000" b="1">
                <a:solidFill>
                  <a:srgbClr val="280099"/>
                </a:solidFill>
                <a:latin typeface="Arial" charset="0"/>
              </a:rPr>
              <a:t>comunicarea dintre pacienţi sau/</a:t>
            </a:r>
            <a:r>
              <a:rPr lang="ro-RO" sz="2000" b="1">
                <a:solidFill>
                  <a:srgbClr val="280099"/>
                </a:solidFill>
                <a:latin typeface="Arial" charset="0"/>
              </a:rPr>
              <a:t>și</a:t>
            </a:r>
            <a:r>
              <a:rPr lang="en-US" sz="2000" b="1">
                <a:solidFill>
                  <a:srgbClr val="280099"/>
                </a:solidFill>
                <a:latin typeface="Arial" charset="0"/>
              </a:rPr>
              <a:t> dintre specialiştii din domeniul sănătăţii. 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US" sz="2000" b="1">
                <a:solidFill>
                  <a:srgbClr val="280099"/>
                </a:solidFill>
                <a:latin typeface="Arial" charset="0"/>
              </a:rPr>
              <a:t> reţelele de informare în domeniu, 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US" sz="2000" b="1">
                <a:solidFill>
                  <a:srgbClr val="280099"/>
                </a:solidFill>
                <a:latin typeface="Arial" charset="0"/>
              </a:rPr>
              <a:t> înregistrarea electronică a datelor medicale,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US" sz="2200" b="1">
                <a:solidFill>
                  <a:srgbClr val="00664D"/>
                </a:solidFill>
                <a:latin typeface="Arial" charset="0"/>
              </a:rPr>
              <a:t>sisteme de </a:t>
            </a:r>
            <a:r>
              <a:rPr lang="ro-RO" sz="2200" b="1">
                <a:solidFill>
                  <a:srgbClr val="00664D"/>
                </a:solidFill>
                <a:latin typeface="Arial" charset="0"/>
              </a:rPr>
              <a:t>asistenţă </a:t>
            </a:r>
            <a:r>
              <a:rPr lang="ro-RO" sz="2200" b="1" i="1">
                <a:solidFill>
                  <a:srgbClr val="009973"/>
                </a:solidFill>
                <a:latin typeface="Arial" charset="0"/>
              </a:rPr>
              <a:t>a medicului </a:t>
            </a:r>
            <a:r>
              <a:rPr lang="ro-RO" sz="2200" b="1">
                <a:solidFill>
                  <a:srgbClr val="00664D"/>
                </a:solidFill>
                <a:latin typeface="Arial" charset="0"/>
              </a:rPr>
              <a:t>în</a:t>
            </a:r>
            <a:r>
              <a:rPr lang="en-US" sz="2200" b="1">
                <a:solidFill>
                  <a:srgbClr val="00664D"/>
                </a:solidFill>
                <a:latin typeface="Arial" charset="0"/>
              </a:rPr>
              <a:t> procesul de tratament (diagnosticare, prognozarea  procesului de convalescen</a:t>
            </a:r>
            <a:r>
              <a:rPr lang="ro-RO" sz="2200" b="1">
                <a:solidFill>
                  <a:srgbClr val="00664D"/>
                </a:solidFill>
                <a:latin typeface="Arial" charset="0"/>
              </a:rPr>
              <a:t>ță în baza datelor obiective a stării pacientului etc.</a:t>
            </a:r>
            <a:r>
              <a:rPr lang="en-US" sz="2200" b="1">
                <a:solidFill>
                  <a:srgbClr val="00664D"/>
                </a:solidFill>
                <a:latin typeface="Arial" charset="0"/>
              </a:rPr>
              <a:t>)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US" sz="2000" b="1">
                <a:solidFill>
                  <a:srgbClr val="280099"/>
                </a:solidFill>
                <a:latin typeface="Arial" charset="0"/>
              </a:rPr>
              <a:t>sisteme personale portabile de comunicare utilizate pentru monitorizarea şi ajutorarea pacienţilor</a:t>
            </a:r>
            <a:r>
              <a:rPr lang="ro-RO" sz="2000" b="1">
                <a:solidFill>
                  <a:srgbClr val="280099"/>
                </a:solidFill>
                <a:latin typeface="Arial" charset="0"/>
              </a:rPr>
              <a:t> cu necesităţi speciale</a:t>
            </a:r>
            <a:endParaRPr lang="en-US" sz="2000" b="1">
              <a:solidFill>
                <a:srgbClr val="280099"/>
              </a:solidFill>
              <a:latin typeface="Arial" charset="0"/>
            </a:endParaRP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endParaRPr lang="ru-RU" sz="2000" b="1">
              <a:solidFill>
                <a:srgbClr val="280099"/>
              </a:solidFill>
              <a:latin typeface="Arial" charset="0"/>
            </a:endParaRP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endParaRPr lang="en-GB">
              <a:solidFill>
                <a:srgbClr val="000000"/>
              </a:solidFill>
              <a:latin typeface="Arial" charset="0"/>
            </a:endParaRP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endParaRPr lang="en-GB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971550" y="188913"/>
            <a:ext cx="7715250" cy="1439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o-RO" sz="3200" b="1" dirty="0">
                <a:solidFill>
                  <a:srgbClr val="280099"/>
                </a:solidFill>
                <a:latin typeface="Arial" charset="0"/>
              </a:rPr>
              <a:t>Unele preocupări ale IMI în domeniul sănătate </a:t>
            </a:r>
            <a:r>
              <a:rPr lang="en-GB" sz="3600" b="1" dirty="0">
                <a:solidFill>
                  <a:srgbClr val="009999"/>
                </a:solidFill>
              </a:rPr>
              <a:t/>
            </a:r>
            <a:br>
              <a:rPr lang="en-GB" sz="3600" b="1" dirty="0">
                <a:solidFill>
                  <a:srgbClr val="009999"/>
                </a:solidFill>
              </a:rPr>
            </a:br>
            <a:endParaRPr lang="en-GB" sz="3600" b="1" dirty="0">
              <a:solidFill>
                <a:srgbClr val="009999"/>
              </a:solidFill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42875" y="1125538"/>
            <a:ext cx="8543925" cy="5503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20675" indent="-320675">
              <a:lnSpc>
                <a:spcPct val="90000"/>
              </a:lnSpc>
              <a:spcBef>
                <a:spcPts val="600"/>
              </a:spcBef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ro-RO" sz="2000" b="1" dirty="0">
                <a:solidFill>
                  <a:srgbClr val="280099"/>
                </a:solidFill>
                <a:latin typeface="Arial" charset="0"/>
              </a:rPr>
              <a:t>  </a:t>
            </a:r>
            <a:r>
              <a:rPr lang="en-US" sz="2000" b="1" dirty="0">
                <a:solidFill>
                  <a:srgbClr val="280099"/>
                </a:solidFill>
                <a:latin typeface="Arial" charset="0"/>
              </a:rPr>
              <a:t>     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endParaRPr lang="en-US" sz="2000" b="1" dirty="0">
              <a:solidFill>
                <a:srgbClr val="280099"/>
              </a:solidFill>
              <a:latin typeface="Arial" charset="0"/>
            </a:endParaRP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ro-RO" sz="2200" b="1" dirty="0">
                <a:solidFill>
                  <a:srgbClr val="280099"/>
                </a:solidFill>
                <a:latin typeface="Arial" charset="0"/>
              </a:rPr>
              <a:t>Fiindcă, de regulă, în toate proiectele precedente şi o mare parte a proiectelor preconizate se pune accent  pe componentele legate de infrastructură, accesul pacientului la servicii, managementul unităților sanitar-curative etc. şi se omite o componentă decisivă -  </a:t>
            </a:r>
            <a:r>
              <a:rPr lang="ro-RO" sz="2200" b="1" dirty="0">
                <a:solidFill>
                  <a:srgbClr val="00664D"/>
                </a:solidFill>
                <a:latin typeface="Arial" charset="0"/>
              </a:rPr>
              <a:t>medicul</a:t>
            </a:r>
            <a:r>
              <a:rPr lang="ro-RO" sz="2200" b="1" dirty="0">
                <a:solidFill>
                  <a:srgbClr val="280099"/>
                </a:solidFill>
                <a:latin typeface="Arial" charset="0"/>
              </a:rPr>
              <a:t>, IMI se </a:t>
            </a:r>
            <a:r>
              <a:rPr lang="ro-RO" sz="2200" b="1" dirty="0" smtClean="0">
                <a:solidFill>
                  <a:srgbClr val="280099"/>
                </a:solidFill>
                <a:latin typeface="Arial" charset="0"/>
              </a:rPr>
              <a:t>a</a:t>
            </a:r>
            <a:r>
              <a:rPr lang="en-US" sz="2200" b="1" smtClean="0">
                <a:solidFill>
                  <a:srgbClr val="280099"/>
                </a:solidFill>
                <a:latin typeface="Arial" charset="0"/>
              </a:rPr>
              <a:t>x</a:t>
            </a:r>
            <a:r>
              <a:rPr lang="ro-RO" sz="2200" b="1" smtClean="0">
                <a:solidFill>
                  <a:srgbClr val="280099"/>
                </a:solidFill>
                <a:latin typeface="Arial" charset="0"/>
              </a:rPr>
              <a:t>ează</a:t>
            </a:r>
            <a:r>
              <a:rPr lang="ro-RO" sz="2200" b="1" dirty="0" smtClean="0">
                <a:solidFill>
                  <a:srgbClr val="280099"/>
                </a:solidFill>
                <a:latin typeface="Arial" charset="0"/>
              </a:rPr>
              <a:t> </a:t>
            </a:r>
            <a:r>
              <a:rPr lang="ro-RO" sz="2200" b="1" dirty="0">
                <a:solidFill>
                  <a:srgbClr val="280099"/>
                </a:solidFill>
                <a:latin typeface="Arial" charset="0"/>
              </a:rPr>
              <a:t>pe</a:t>
            </a:r>
            <a:r>
              <a:rPr lang="en-US" sz="2200" b="1" dirty="0">
                <a:solidFill>
                  <a:srgbClr val="280099"/>
                </a:solidFill>
                <a:latin typeface="Arial" charset="0"/>
              </a:rPr>
              <a:t>:      </a:t>
            </a:r>
            <a:endParaRPr lang="ro-RO" sz="2200" b="1" dirty="0">
              <a:solidFill>
                <a:srgbClr val="280099"/>
              </a:solidFill>
              <a:latin typeface="Arial" charset="0"/>
            </a:endParaRP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ro-RO" b="1" dirty="0">
                <a:solidFill>
                  <a:srgbClr val="280099"/>
                </a:solidFill>
                <a:latin typeface="Arial" charset="0"/>
              </a:rPr>
              <a:t>      Sisteme suport pentru decizii în diagnosticare </a:t>
            </a:r>
            <a:r>
              <a:rPr lang="ro-RO" b="1" dirty="0" err="1" smtClean="0">
                <a:solidFill>
                  <a:srgbClr val="280099"/>
                </a:solidFill>
                <a:latin typeface="Arial" charset="0"/>
              </a:rPr>
              <a:t>ultrasonografică</a:t>
            </a:r>
            <a:r>
              <a:rPr lang="ro-RO" b="1" dirty="0" smtClean="0">
                <a:solidFill>
                  <a:srgbClr val="280099"/>
                </a:solidFill>
                <a:latin typeface="Arial" charset="0"/>
              </a:rPr>
              <a:t>  </a:t>
            </a:r>
            <a:r>
              <a:rPr lang="ro-RO" sz="2000" dirty="0" smtClean="0">
                <a:solidFill>
                  <a:srgbClr val="280099"/>
                </a:solidFill>
                <a:latin typeface="Arial" charset="0"/>
              </a:rPr>
              <a:t>începând cu 2006 – 2007</a:t>
            </a:r>
            <a:endParaRPr lang="ro-RO" sz="2000" dirty="0">
              <a:solidFill>
                <a:srgbClr val="280099"/>
              </a:solidFill>
              <a:latin typeface="Arial" charset="0"/>
            </a:endParaRP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ro-RO" b="1" dirty="0">
                <a:solidFill>
                  <a:srgbClr val="280099"/>
                </a:solidFill>
                <a:latin typeface="Arial" charset="0"/>
              </a:rPr>
              <a:t>      Sistem de evaluare şi training adaptiv a cadrelor din domeniul diagnosticării medicale 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ro-RO" b="1" dirty="0">
                <a:solidFill>
                  <a:srgbClr val="280099"/>
                </a:solidFill>
                <a:latin typeface="Arial" charset="0"/>
              </a:rPr>
              <a:t> </a:t>
            </a:r>
            <a:r>
              <a:rPr lang="ro-RO" b="1" dirty="0" smtClean="0">
                <a:solidFill>
                  <a:srgbClr val="280099"/>
                </a:solidFill>
                <a:latin typeface="Arial" charset="0"/>
              </a:rPr>
              <a:t>Instrumente asistate de calculator pentru diagnosticare</a:t>
            </a:r>
            <a:r>
              <a:rPr lang="en-US" b="1" dirty="0" smtClean="0">
                <a:solidFill>
                  <a:srgbClr val="280099"/>
                </a:solidFill>
                <a:latin typeface="Arial" charset="0"/>
              </a:rPr>
              <a:t>a</a:t>
            </a:r>
            <a:r>
              <a:rPr lang="ro-RO" b="1" dirty="0" smtClean="0">
                <a:solidFill>
                  <a:srgbClr val="280099"/>
                </a:solidFill>
                <a:latin typeface="Arial" charset="0"/>
              </a:rPr>
              <a:t> şi clasificarea stadiilor precoce ale bolii ficatului gras non-alcoolic cu modele predictive de stabilire a riscurilor de </a:t>
            </a:r>
            <a:r>
              <a:rPr lang="ro-RO" b="1" dirty="0" err="1" smtClean="0">
                <a:solidFill>
                  <a:srgbClr val="280099"/>
                </a:solidFill>
                <a:latin typeface="Arial" charset="0"/>
              </a:rPr>
              <a:t>complicaţii-</a:t>
            </a:r>
            <a:r>
              <a:rPr lang="ro-RO" b="1" dirty="0" smtClean="0">
                <a:solidFill>
                  <a:srgbClr val="280099"/>
                </a:solidFill>
                <a:latin typeface="Arial" charset="0"/>
              </a:rPr>
              <a:t> 2013 – 2015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endParaRPr lang="ru-RU" b="1" dirty="0">
              <a:solidFill>
                <a:srgbClr val="280099"/>
              </a:solidFill>
              <a:latin typeface="Arial" charset="0"/>
            </a:endParaRP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endParaRPr lang="ru-RU" sz="2800" b="1" dirty="0">
              <a:solidFill>
                <a:srgbClr val="28009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7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o-RO" sz="32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Un</a:t>
            </a:r>
            <a:r>
              <a:rPr lang="ro-RO" sz="3200" dirty="0" smtClean="0">
                <a:solidFill>
                  <a:srgbClr val="280099"/>
                </a:solidFill>
                <a:latin typeface="Arial" charset="0"/>
              </a:rPr>
              <a:t>ele preocupări ale IMI în</a:t>
            </a:r>
            <a:r>
              <a:rPr lang="en-US" sz="3200" dirty="0" smtClean="0">
                <a:solidFill>
                  <a:srgbClr val="280099"/>
                </a:solidFill>
                <a:latin typeface="Arial" charset="0"/>
              </a:rPr>
              <a:t/>
            </a:r>
            <a:br>
              <a:rPr lang="en-US" sz="3200" dirty="0" smtClean="0">
                <a:solidFill>
                  <a:srgbClr val="280099"/>
                </a:solidFill>
                <a:latin typeface="Arial" charset="0"/>
              </a:rPr>
            </a:br>
            <a:r>
              <a:rPr lang="ro-RO" sz="3200" dirty="0" smtClean="0">
                <a:solidFill>
                  <a:srgbClr val="280099"/>
                </a:solidFill>
                <a:latin typeface="Arial" charset="0"/>
              </a:rPr>
              <a:t> domeniul sănătate</a:t>
            </a:r>
            <a:endParaRPr lang="ro-R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040560"/>
          </a:xfrm>
        </p:spPr>
        <p:txBody>
          <a:bodyPr/>
          <a:lstStyle/>
          <a:p>
            <a:pPr>
              <a:lnSpc>
                <a:spcPct val="100000"/>
              </a:lnSpc>
              <a:buFont typeface="Wingdings" pitchFamily="2" charset="2"/>
              <a:buChar char="§"/>
            </a:pPr>
            <a:endParaRPr lang="ro-RO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vi-VN" sz="2400" b="1" dirty="0" smtClean="0">
                <a:solidFill>
                  <a:schemeClr val="accent2">
                    <a:lumMod val="75000"/>
                  </a:schemeClr>
                </a:solidFill>
              </a:rPr>
              <a:t>Instrumente Informatice Inteligente de Cuantificare şi Evaluare a Hepatopatiilor Difuze în baza măsurărilor non-invazive şi investigaţiilor de laborator - 2017–2018</a:t>
            </a:r>
            <a:endParaRPr lang="ro-RO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o-RO" sz="2400" dirty="0" smtClean="0"/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ro-RO" sz="2400" b="1" dirty="0" smtClean="0">
                <a:solidFill>
                  <a:schemeClr val="accent2">
                    <a:lumMod val="75000"/>
                  </a:schemeClr>
                </a:solidFill>
              </a:rPr>
              <a:t>Modelarea matematică a factorilor de risc și </a:t>
            </a:r>
            <a:r>
              <a:rPr lang="ro-RO" sz="2400" b="1" dirty="0" err="1" smtClean="0">
                <a:solidFill>
                  <a:schemeClr val="accent2">
                    <a:lumMod val="75000"/>
                  </a:schemeClr>
                </a:solidFill>
              </a:rPr>
              <a:t>clusterizarea</a:t>
            </a:r>
            <a:r>
              <a:rPr lang="ro-RO" sz="2400" b="1" dirty="0" smtClean="0">
                <a:solidFill>
                  <a:schemeClr val="accent2">
                    <a:lumMod val="75000"/>
                  </a:schemeClr>
                </a:solidFill>
              </a:rPr>
              <a:t> pacienților pentru managementul preventiv al AVC -</a:t>
            </a:r>
            <a:r>
              <a:rPr lang="ro-RO" sz="2400" dirty="0" smtClean="0">
                <a:solidFill>
                  <a:schemeClr val="accent2">
                    <a:lumMod val="75000"/>
                  </a:schemeClr>
                </a:solidFill>
              </a:rPr>
              <a:t>2017 – 2018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ro-RO" sz="2400" b="1" dirty="0" smtClean="0">
                <a:solidFill>
                  <a:schemeClr val="accent2">
                    <a:lumMod val="75000"/>
                  </a:schemeClr>
                </a:solidFill>
              </a:rPr>
              <a:t>Reţea a metodelor informatice de asistare a persoanelor predispuse la accidente vasculare cerebrale prevenibile, folosind dispozitive obişnuite (</a:t>
            </a:r>
            <a:r>
              <a:rPr lang="ro-RO" sz="2400" dirty="0" smtClean="0">
                <a:solidFill>
                  <a:schemeClr val="accent2">
                    <a:lumMod val="75000"/>
                  </a:schemeClr>
                </a:solidFill>
              </a:rPr>
              <a:t>Împreună cu Universitatea Johannes </a:t>
            </a:r>
            <a:r>
              <a:rPr lang="ro-RO" sz="2400" dirty="0" err="1" smtClean="0">
                <a:solidFill>
                  <a:schemeClr val="accent2">
                    <a:lumMod val="75000"/>
                  </a:schemeClr>
                </a:solidFill>
              </a:rPr>
              <a:t>Gutenberg</a:t>
            </a:r>
            <a:r>
              <a:rPr lang="ro-RO" sz="2400" dirty="0" smtClean="0">
                <a:solidFill>
                  <a:schemeClr val="accent2">
                    <a:lumMod val="75000"/>
                  </a:schemeClr>
                </a:solidFill>
              </a:rPr>
              <a:t> din Mainz, Universitatea Tehnică din Viena)- 2017 – 2019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endParaRPr lang="ro-RO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o-R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323850" y="188913"/>
            <a:ext cx="8362950" cy="936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o-RO" sz="3600" b="1">
                <a:solidFill>
                  <a:srgbClr val="280099"/>
                </a:solidFill>
              </a:rPr>
              <a:t>De ce a fost aleasă u</a:t>
            </a:r>
            <a:r>
              <a:rPr lang="en-GB" sz="3600" b="1">
                <a:solidFill>
                  <a:srgbClr val="280099"/>
                </a:solidFill>
              </a:rPr>
              <a:t>ltrasonografi</a:t>
            </a:r>
            <a:r>
              <a:rPr lang="ro-RO" sz="3600" b="1">
                <a:solidFill>
                  <a:srgbClr val="280099"/>
                </a:solidFill>
              </a:rPr>
              <a:t>a</a:t>
            </a:r>
            <a:r>
              <a:rPr lang="en-GB" sz="3600" b="1">
                <a:solidFill>
                  <a:srgbClr val="009999"/>
                </a:solidFill>
              </a:rPr>
              <a:t/>
            </a:r>
            <a:br>
              <a:rPr lang="en-GB" sz="3600" b="1">
                <a:solidFill>
                  <a:srgbClr val="009999"/>
                </a:solidFill>
              </a:rPr>
            </a:br>
            <a:endParaRPr lang="en-GB" sz="3600" b="1">
              <a:solidFill>
                <a:srgbClr val="009999"/>
              </a:solidFill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142875" y="1371600"/>
            <a:ext cx="8543925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20675" indent="-320675">
              <a:lnSpc>
                <a:spcPct val="90000"/>
              </a:lnSpc>
              <a:spcBef>
                <a:spcPts val="600"/>
              </a:spcBef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GB" b="1" dirty="0" err="1">
                <a:solidFill>
                  <a:srgbClr val="280099"/>
                </a:solidFill>
                <a:latin typeface="Arial" charset="0"/>
              </a:rPr>
              <a:t>Avantaje</a:t>
            </a:r>
            <a:r>
              <a:rPr lang="en-GB" b="1" dirty="0">
                <a:solidFill>
                  <a:srgbClr val="280099"/>
                </a:solidFill>
                <a:latin typeface="Arial" charset="0"/>
              </a:rPr>
              <a:t>: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pitchFamily="2" charset="2"/>
              <a:buChar char=""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GB" dirty="0" err="1">
                <a:solidFill>
                  <a:srgbClr val="262699"/>
                </a:solidFill>
                <a:latin typeface="Arial" charset="0"/>
              </a:rPr>
              <a:t>Investigaţii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paraclinice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neinvazive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,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pitchFamily="2" charset="2"/>
              <a:buChar char=""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GB" dirty="0" err="1">
                <a:solidFill>
                  <a:srgbClr val="262699"/>
                </a:solidFill>
                <a:latin typeface="Arial" charset="0"/>
              </a:rPr>
              <a:t>Răspândire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largă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în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Republica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Moldova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şi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alte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ţări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,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pitchFamily="2" charset="2"/>
              <a:buChar char=""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GB" dirty="0" err="1">
                <a:solidFill>
                  <a:srgbClr val="262699"/>
                </a:solidFill>
                <a:latin typeface="Arial" charset="0"/>
              </a:rPr>
              <a:t>Executare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simplă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de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către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specialişti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</a:t>
            </a:r>
            <a:r>
              <a:rPr lang="en-GB" b="1" i="1" dirty="0" err="1">
                <a:solidFill>
                  <a:srgbClr val="262699"/>
                </a:solidFill>
                <a:latin typeface="Arial" charset="0"/>
              </a:rPr>
              <a:t>calificaţi</a:t>
            </a:r>
            <a:r>
              <a:rPr lang="en-GB" b="1" dirty="0">
                <a:solidFill>
                  <a:srgbClr val="262699"/>
                </a:solidFill>
                <a:latin typeface="Arial" charset="0"/>
              </a:rPr>
              <a:t>,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pitchFamily="2" charset="2"/>
              <a:buChar char=""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GB" dirty="0" err="1">
                <a:solidFill>
                  <a:srgbClr val="262699"/>
                </a:solidFill>
                <a:latin typeface="Arial" charset="0"/>
              </a:rPr>
              <a:t>Costul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redus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al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aparatelor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(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comparativ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cu alt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echipament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</a:t>
            </a:r>
            <a:r>
              <a:rPr lang="en-GB" dirty="0" smtClean="0">
                <a:solidFill>
                  <a:srgbClr val="262699"/>
                </a:solidFill>
                <a:latin typeface="Arial" charset="0"/>
              </a:rPr>
              <a:t>imagistic: </a:t>
            </a:r>
            <a:r>
              <a:rPr lang="en-GB" dirty="0" err="1" smtClean="0">
                <a:solidFill>
                  <a:srgbClr val="262699"/>
                </a:solidFill>
                <a:latin typeface="Arial" charset="0"/>
              </a:rPr>
              <a:t>tomografe,rezonan</a:t>
            </a:r>
            <a:r>
              <a:rPr lang="ro-RO" dirty="0" err="1" smtClean="0">
                <a:solidFill>
                  <a:srgbClr val="262699"/>
                </a:solidFill>
                <a:latin typeface="Arial" charset="0"/>
              </a:rPr>
              <a:t>ță</a:t>
            </a:r>
            <a:r>
              <a:rPr lang="ro-RO" dirty="0" smtClean="0">
                <a:solidFill>
                  <a:srgbClr val="262699"/>
                </a:solidFill>
                <a:latin typeface="Arial" charset="0"/>
              </a:rPr>
              <a:t> magnetică etc.</a:t>
            </a:r>
            <a:r>
              <a:rPr lang="en-GB" dirty="0" smtClean="0">
                <a:solidFill>
                  <a:srgbClr val="262699"/>
                </a:solidFill>
                <a:latin typeface="Arial" charset="0"/>
              </a:rPr>
              <a:t>.)</a:t>
            </a:r>
            <a:r>
              <a:rPr lang="ar-SA" dirty="0">
                <a:solidFill>
                  <a:srgbClr val="262699"/>
                </a:solidFill>
                <a:latin typeface="Arial" charset="0"/>
                <a:cs typeface="Arial" charset="0"/>
              </a:rPr>
              <a:t>‏</a:t>
            </a:r>
            <a:endParaRPr lang="en-GB" dirty="0">
              <a:solidFill>
                <a:srgbClr val="262699"/>
              </a:solidFill>
              <a:latin typeface="Arial" charset="0"/>
            </a:endParaRP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GB" b="1" dirty="0" err="1">
                <a:solidFill>
                  <a:srgbClr val="262699"/>
                </a:solidFill>
                <a:latin typeface="Arial" charset="0"/>
              </a:rPr>
              <a:t>Dezavantaje</a:t>
            </a:r>
            <a:r>
              <a:rPr lang="en-GB" b="1" dirty="0">
                <a:solidFill>
                  <a:srgbClr val="262699"/>
                </a:solidFill>
                <a:latin typeface="Arial" charset="0"/>
              </a:rPr>
              <a:t>: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pitchFamily="2" charset="2"/>
              <a:buChar char=""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GB" dirty="0" err="1">
                <a:solidFill>
                  <a:srgbClr val="262699"/>
                </a:solidFill>
                <a:latin typeface="Arial" charset="0"/>
              </a:rPr>
              <a:t>Dependenţa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de operator (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în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obţinerea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şi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interpretarea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imaginilor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),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pitchFamily="2" charset="2"/>
              <a:buChar char=""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GB" dirty="0" err="1">
                <a:solidFill>
                  <a:srgbClr val="262699"/>
                </a:solidFill>
                <a:latin typeface="Arial" charset="0"/>
              </a:rPr>
              <a:t>Imagini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fals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-negative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sau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fals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-positive,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pitchFamily="2" charset="2"/>
              <a:buChar char=""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GB" dirty="0" err="1">
                <a:solidFill>
                  <a:srgbClr val="262699"/>
                </a:solidFill>
                <a:latin typeface="Arial" charset="0"/>
              </a:rPr>
              <a:t>Calitatea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redusă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a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imaginilor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(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comparativ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cu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cele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radiografice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),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pitchFamily="2" charset="2"/>
              <a:buChar char=""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GB" dirty="0" err="1">
                <a:solidFill>
                  <a:srgbClr val="262699"/>
                </a:solidFill>
                <a:latin typeface="Arial" charset="0"/>
              </a:rPr>
              <a:t>Număr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</a:t>
            </a:r>
            <a:r>
              <a:rPr lang="ro-RO" dirty="0" smtClean="0">
                <a:solidFill>
                  <a:srgbClr val="262699"/>
                </a:solidFill>
                <a:latin typeface="Arial" charset="0"/>
              </a:rPr>
              <a:t>insuficient </a:t>
            </a:r>
            <a:r>
              <a:rPr lang="en-GB" dirty="0" smtClean="0">
                <a:solidFill>
                  <a:srgbClr val="262699"/>
                </a:solidFill>
                <a:latin typeface="Arial" charset="0"/>
              </a:rPr>
              <a:t>de 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personal cu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calificare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262699"/>
                </a:solidFill>
                <a:latin typeface="Arial" charset="0"/>
              </a:rPr>
              <a:t>înaltă</a:t>
            </a:r>
            <a:r>
              <a:rPr lang="en-GB" dirty="0">
                <a:solidFill>
                  <a:srgbClr val="262699"/>
                </a:solidFill>
                <a:latin typeface="Arial" charset="0"/>
              </a:rPr>
              <a:t>.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           </a:t>
            </a:r>
          </a:p>
          <a:p>
            <a:pPr marL="320675" indent="-320675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466263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228600"/>
            <a:ext cx="6335713" cy="679450"/>
          </a:xfrm>
        </p:spPr>
        <p:txBody>
          <a:bodyPr lIns="90000" tIns="46800" rIns="90000" bIns="46800"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smtClean="0">
                <a:solidFill>
                  <a:srgbClr val="280099"/>
                </a:solidFill>
                <a:latin typeface="Times New Roman" pitchFamily="18" charset="0"/>
                <a:cs typeface="Arial" charset="0"/>
              </a:rPr>
              <a:t>Descrierea problemei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12800" y="1619250"/>
            <a:ext cx="7467600" cy="4979988"/>
          </a:xfrm>
        </p:spPr>
        <p:txBody>
          <a:bodyPr lIns="90000" tIns="46800" rIns="90000" bIns="46800"/>
          <a:lstStyle/>
          <a:p>
            <a:pPr marL="544513" indent="-544513" algn="just" eaLnBrk="1" hangingPunct="1">
              <a:lnSpc>
                <a:spcPct val="100000"/>
              </a:lnSpc>
              <a:spcBef>
                <a:spcPts val="700"/>
              </a:spcBef>
              <a:tabLst>
                <a:tab pos="546100" algn="l"/>
                <a:tab pos="658813" algn="l"/>
                <a:tab pos="1116013" algn="l"/>
                <a:tab pos="1573213" algn="l"/>
                <a:tab pos="2030413" algn="l"/>
                <a:tab pos="2487613" algn="l"/>
                <a:tab pos="2944813" algn="l"/>
                <a:tab pos="3402013" algn="l"/>
                <a:tab pos="3859213" algn="l"/>
                <a:tab pos="4316413" algn="l"/>
                <a:tab pos="4773613" algn="l"/>
                <a:tab pos="5230813" algn="l"/>
                <a:tab pos="5688013" algn="l"/>
                <a:tab pos="6145213" algn="l"/>
                <a:tab pos="6602413" algn="l"/>
                <a:tab pos="7059613" algn="l"/>
                <a:tab pos="7516813" algn="l"/>
                <a:tab pos="7974013" algn="l"/>
                <a:tab pos="8431213" algn="l"/>
                <a:tab pos="8888413" algn="l"/>
                <a:tab pos="9345613" algn="l"/>
              </a:tabLst>
            </a:pPr>
            <a:r>
              <a:rPr lang="en-GB" sz="2800" dirty="0" err="1" smtClean="0">
                <a:solidFill>
                  <a:srgbClr val="191966"/>
                </a:solidFill>
                <a:latin typeface="Times New Roman" pitchFamily="18" charset="0"/>
              </a:rPr>
              <a:t>Scopurile</a:t>
            </a:r>
            <a:r>
              <a:rPr lang="en-GB" sz="2800" dirty="0" smtClean="0">
                <a:solidFill>
                  <a:srgbClr val="191966"/>
                </a:solidFill>
                <a:latin typeface="Times New Roman" pitchFamily="18" charset="0"/>
              </a:rPr>
              <a:t>: </a:t>
            </a:r>
          </a:p>
          <a:p>
            <a:pPr marL="544513" indent="-544513" algn="just" eaLnBrk="1" hangingPunct="1">
              <a:lnSpc>
                <a:spcPct val="100000"/>
              </a:lnSpc>
              <a:spcBef>
                <a:spcPts val="700"/>
              </a:spcBef>
              <a:buClr>
                <a:srgbClr val="308F9C"/>
              </a:buClr>
              <a:buFont typeface="Wingdings" pitchFamily="2" charset="2"/>
              <a:buChar char=""/>
              <a:tabLst>
                <a:tab pos="546100" algn="l"/>
                <a:tab pos="658813" algn="l"/>
                <a:tab pos="1116013" algn="l"/>
                <a:tab pos="1573213" algn="l"/>
                <a:tab pos="2030413" algn="l"/>
                <a:tab pos="2487613" algn="l"/>
                <a:tab pos="2944813" algn="l"/>
                <a:tab pos="3402013" algn="l"/>
                <a:tab pos="3859213" algn="l"/>
                <a:tab pos="4316413" algn="l"/>
                <a:tab pos="4773613" algn="l"/>
                <a:tab pos="5230813" algn="l"/>
                <a:tab pos="5688013" algn="l"/>
                <a:tab pos="6145213" algn="l"/>
                <a:tab pos="6602413" algn="l"/>
                <a:tab pos="7059613" algn="l"/>
                <a:tab pos="7516813" algn="l"/>
                <a:tab pos="7974013" algn="l"/>
                <a:tab pos="8431213" algn="l"/>
                <a:tab pos="8888413" algn="l"/>
                <a:tab pos="9345613" algn="l"/>
              </a:tabLst>
            </a:pPr>
            <a:r>
              <a:rPr lang="en-GB" sz="2800" dirty="0" err="1" smtClean="0">
                <a:solidFill>
                  <a:srgbClr val="262699"/>
                </a:solidFill>
                <a:latin typeface="Times New Roman" pitchFamily="18" charset="0"/>
              </a:rPr>
              <a:t>Asistenţa</a:t>
            </a:r>
            <a:r>
              <a:rPr lang="en-GB" sz="2800" dirty="0" smtClean="0">
                <a:solidFill>
                  <a:srgbClr val="262699"/>
                </a:solidFill>
                <a:latin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  <a:latin typeface="Times New Roman" pitchFamily="18" charset="0"/>
              </a:rPr>
              <a:t>medicului</a:t>
            </a:r>
            <a:r>
              <a:rPr lang="en-GB" sz="2800" dirty="0" smtClean="0">
                <a:solidFill>
                  <a:srgbClr val="262699"/>
                </a:solidFill>
                <a:latin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  <a:latin typeface="Times New Roman" pitchFamily="18" charset="0"/>
              </a:rPr>
              <a:t>în</a:t>
            </a:r>
            <a:r>
              <a:rPr lang="en-GB" sz="2800" dirty="0" smtClean="0">
                <a:solidFill>
                  <a:srgbClr val="262699"/>
                </a:solidFill>
                <a:latin typeface="Times New Roman" pitchFamily="18" charset="0"/>
              </a:rPr>
              <a:t>  </a:t>
            </a:r>
            <a:r>
              <a:rPr lang="en-GB" sz="2800" dirty="0" err="1" smtClean="0">
                <a:solidFill>
                  <a:srgbClr val="262699"/>
                </a:solidFill>
                <a:latin typeface="Times New Roman" pitchFamily="18" charset="0"/>
              </a:rPr>
              <a:t>obţinerea</a:t>
            </a:r>
            <a:r>
              <a:rPr lang="en-GB" sz="2800" dirty="0" smtClean="0">
                <a:solidFill>
                  <a:srgbClr val="262699"/>
                </a:solidFill>
                <a:latin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  <a:latin typeface="Times New Roman" pitchFamily="18" charset="0"/>
              </a:rPr>
              <a:t>rapidă</a:t>
            </a:r>
            <a:r>
              <a:rPr lang="en-GB" sz="2800" dirty="0" smtClean="0">
                <a:solidFill>
                  <a:srgbClr val="262699"/>
                </a:solidFill>
                <a:latin typeface="Times New Roman" pitchFamily="18" charset="0"/>
              </a:rPr>
              <a:t> a </a:t>
            </a:r>
            <a:r>
              <a:rPr lang="en-GB" sz="2800" dirty="0" err="1" smtClean="0">
                <a:solidFill>
                  <a:srgbClr val="262699"/>
                </a:solidFill>
                <a:latin typeface="Times New Roman" pitchFamily="18" charset="0"/>
              </a:rPr>
              <a:t>unei</a:t>
            </a:r>
            <a:r>
              <a:rPr lang="en-GB" sz="2800" dirty="0" smtClean="0">
                <a:solidFill>
                  <a:srgbClr val="262699"/>
                </a:solidFill>
                <a:latin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  <a:latin typeface="Times New Roman" pitchFamily="18" charset="0"/>
              </a:rPr>
              <a:t>informaţii</a:t>
            </a:r>
            <a:r>
              <a:rPr lang="en-GB" sz="2800" dirty="0" smtClean="0">
                <a:solidFill>
                  <a:srgbClr val="262699"/>
                </a:solidFill>
                <a:latin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  <a:latin typeface="Times New Roman" pitchFamily="18" charset="0"/>
              </a:rPr>
              <a:t>corecte</a:t>
            </a:r>
            <a:r>
              <a:rPr lang="en-GB" sz="2800" dirty="0" smtClean="0">
                <a:solidFill>
                  <a:srgbClr val="262699"/>
                </a:solidFill>
                <a:latin typeface="Times New Roman" pitchFamily="18" charset="0"/>
              </a:rPr>
              <a:t> cu </a:t>
            </a:r>
            <a:r>
              <a:rPr lang="en-GB" sz="2800" dirty="0" err="1" smtClean="0">
                <a:solidFill>
                  <a:srgbClr val="262699"/>
                </a:solidFill>
                <a:latin typeface="Times New Roman" pitchFamily="18" charset="0"/>
              </a:rPr>
              <a:t>privire</a:t>
            </a:r>
            <a:r>
              <a:rPr lang="en-GB" sz="2800" dirty="0" smtClean="0">
                <a:solidFill>
                  <a:srgbClr val="262699"/>
                </a:solidFill>
                <a:latin typeface="Times New Roman" pitchFamily="18" charset="0"/>
              </a:rPr>
              <a:t> la o </a:t>
            </a:r>
            <a:r>
              <a:rPr lang="en-GB" sz="2800" dirty="0" err="1" smtClean="0">
                <a:solidFill>
                  <a:srgbClr val="262699"/>
                </a:solidFill>
                <a:latin typeface="Times New Roman" pitchFamily="18" charset="0"/>
              </a:rPr>
              <a:t>maladie</a:t>
            </a:r>
            <a:r>
              <a:rPr lang="en-GB" sz="2800" dirty="0" smtClean="0">
                <a:solidFill>
                  <a:srgbClr val="262699"/>
                </a:solidFill>
                <a:latin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  <a:latin typeface="Times New Roman" pitchFamily="18" charset="0"/>
              </a:rPr>
              <a:t>specifică</a:t>
            </a:r>
            <a:r>
              <a:rPr lang="en-GB" sz="2800" dirty="0" smtClean="0">
                <a:solidFill>
                  <a:srgbClr val="262699"/>
                </a:solidFill>
                <a:latin typeface="Times New Roman" pitchFamily="18" charset="0"/>
              </a:rPr>
              <a:t>, </a:t>
            </a:r>
          </a:p>
          <a:p>
            <a:pPr marL="544513" indent="-544513" algn="just" eaLnBrk="1" hangingPunct="1">
              <a:lnSpc>
                <a:spcPct val="100000"/>
              </a:lnSpc>
              <a:spcBef>
                <a:spcPts val="700"/>
              </a:spcBef>
              <a:buClr>
                <a:srgbClr val="308F9C"/>
              </a:buClr>
              <a:buFont typeface="Wingdings" pitchFamily="2" charset="2"/>
              <a:buChar char=""/>
              <a:tabLst>
                <a:tab pos="546100" algn="l"/>
                <a:tab pos="658813" algn="l"/>
                <a:tab pos="1116013" algn="l"/>
                <a:tab pos="1573213" algn="l"/>
                <a:tab pos="2030413" algn="l"/>
                <a:tab pos="2487613" algn="l"/>
                <a:tab pos="2944813" algn="l"/>
                <a:tab pos="3402013" algn="l"/>
                <a:tab pos="3859213" algn="l"/>
                <a:tab pos="4316413" algn="l"/>
                <a:tab pos="4773613" algn="l"/>
                <a:tab pos="5230813" algn="l"/>
                <a:tab pos="5688013" algn="l"/>
                <a:tab pos="6145213" algn="l"/>
                <a:tab pos="6602413" algn="l"/>
                <a:tab pos="7059613" algn="l"/>
                <a:tab pos="7516813" algn="l"/>
                <a:tab pos="7974013" algn="l"/>
                <a:tab pos="8431213" algn="l"/>
                <a:tab pos="8888413" algn="l"/>
                <a:tab pos="9345613" algn="l"/>
              </a:tabLst>
            </a:pPr>
            <a:r>
              <a:rPr lang="en-GB" sz="2800" dirty="0" err="1" smtClean="0">
                <a:solidFill>
                  <a:srgbClr val="262699"/>
                </a:solidFill>
                <a:latin typeface="Times New Roman" pitchFamily="18" charset="0"/>
              </a:rPr>
              <a:t>Micşorarea</a:t>
            </a:r>
            <a:r>
              <a:rPr lang="en-GB" sz="2800" dirty="0" smtClean="0">
                <a:solidFill>
                  <a:srgbClr val="262699"/>
                </a:solidFill>
                <a:latin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  <a:latin typeface="Times New Roman" pitchFamily="18" charset="0"/>
              </a:rPr>
              <a:t>nivelului</a:t>
            </a:r>
            <a:r>
              <a:rPr lang="en-GB" sz="2800" dirty="0" smtClean="0">
                <a:solidFill>
                  <a:srgbClr val="262699"/>
                </a:solidFill>
                <a:latin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  <a:latin typeface="Times New Roman" pitchFamily="18" charset="0"/>
              </a:rPr>
              <a:t>dependenţei</a:t>
            </a:r>
            <a:r>
              <a:rPr lang="en-GB" sz="2800" dirty="0" smtClean="0">
                <a:solidFill>
                  <a:srgbClr val="262699"/>
                </a:solidFill>
                <a:latin typeface="Times New Roman" pitchFamily="18" charset="0"/>
              </a:rPr>
              <a:t> de operator,</a:t>
            </a:r>
          </a:p>
          <a:p>
            <a:pPr marL="544513" indent="-544513" algn="just" eaLnBrk="1" hangingPunct="1">
              <a:lnSpc>
                <a:spcPct val="100000"/>
              </a:lnSpc>
              <a:spcBef>
                <a:spcPts val="700"/>
              </a:spcBef>
              <a:buClr>
                <a:srgbClr val="308F9C"/>
              </a:buClr>
              <a:buFont typeface="Wingdings" pitchFamily="2" charset="2"/>
              <a:buChar char=""/>
              <a:tabLst>
                <a:tab pos="546100" algn="l"/>
                <a:tab pos="658813" algn="l"/>
                <a:tab pos="1116013" algn="l"/>
                <a:tab pos="1573213" algn="l"/>
                <a:tab pos="2030413" algn="l"/>
                <a:tab pos="2487613" algn="l"/>
                <a:tab pos="2944813" algn="l"/>
                <a:tab pos="3402013" algn="l"/>
                <a:tab pos="3859213" algn="l"/>
                <a:tab pos="4316413" algn="l"/>
                <a:tab pos="4773613" algn="l"/>
                <a:tab pos="5230813" algn="l"/>
                <a:tab pos="5688013" algn="l"/>
                <a:tab pos="6145213" algn="l"/>
                <a:tab pos="6602413" algn="l"/>
                <a:tab pos="7059613" algn="l"/>
                <a:tab pos="7516813" algn="l"/>
                <a:tab pos="7974013" algn="l"/>
                <a:tab pos="8431213" algn="l"/>
                <a:tab pos="8888413" algn="l"/>
                <a:tab pos="9345613" algn="l"/>
              </a:tabLst>
            </a:pPr>
            <a:r>
              <a:rPr lang="en-GB" sz="2800" dirty="0" err="1" smtClean="0">
                <a:solidFill>
                  <a:srgbClr val="262699"/>
                </a:solidFill>
                <a:latin typeface="Times New Roman" pitchFamily="18" charset="0"/>
              </a:rPr>
              <a:t>Sporirea</a:t>
            </a:r>
            <a:r>
              <a:rPr lang="en-GB" sz="2800" dirty="0" smtClean="0">
                <a:solidFill>
                  <a:srgbClr val="262699"/>
                </a:solidFill>
                <a:latin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  <a:latin typeface="Times New Roman" pitchFamily="18" charset="0"/>
              </a:rPr>
              <a:t>calităţii</a:t>
            </a:r>
            <a:r>
              <a:rPr lang="en-GB" sz="2800" dirty="0" smtClean="0">
                <a:solidFill>
                  <a:srgbClr val="262699"/>
                </a:solidFill>
                <a:latin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  <a:latin typeface="Times New Roman" pitchFamily="18" charset="0"/>
              </a:rPr>
              <a:t>imaginilor</a:t>
            </a:r>
            <a:r>
              <a:rPr lang="en-GB" sz="2800" dirty="0" smtClean="0">
                <a:solidFill>
                  <a:srgbClr val="262699"/>
                </a:solidFill>
                <a:latin typeface="Times New Roman" pitchFamily="18" charset="0"/>
              </a:rPr>
              <a:t>,</a:t>
            </a:r>
          </a:p>
          <a:p>
            <a:pPr marL="544513" indent="-544513" algn="just" eaLnBrk="1" hangingPunct="1">
              <a:lnSpc>
                <a:spcPct val="100000"/>
              </a:lnSpc>
              <a:spcBef>
                <a:spcPts val="700"/>
              </a:spcBef>
              <a:buClr>
                <a:srgbClr val="308F9C"/>
              </a:buClr>
              <a:buFont typeface="Wingdings" pitchFamily="2" charset="2"/>
              <a:buChar char=""/>
              <a:tabLst>
                <a:tab pos="546100" algn="l"/>
                <a:tab pos="658813" algn="l"/>
                <a:tab pos="1116013" algn="l"/>
                <a:tab pos="1573213" algn="l"/>
                <a:tab pos="2030413" algn="l"/>
                <a:tab pos="2487613" algn="l"/>
                <a:tab pos="2944813" algn="l"/>
                <a:tab pos="3402013" algn="l"/>
                <a:tab pos="3859213" algn="l"/>
                <a:tab pos="4316413" algn="l"/>
                <a:tab pos="4773613" algn="l"/>
                <a:tab pos="5230813" algn="l"/>
                <a:tab pos="5688013" algn="l"/>
                <a:tab pos="6145213" algn="l"/>
                <a:tab pos="6602413" algn="l"/>
                <a:tab pos="7059613" algn="l"/>
                <a:tab pos="7516813" algn="l"/>
                <a:tab pos="7974013" algn="l"/>
                <a:tab pos="8431213" algn="l"/>
                <a:tab pos="8888413" algn="l"/>
                <a:tab pos="9345613" algn="l"/>
              </a:tabLst>
            </a:pPr>
            <a:r>
              <a:rPr lang="en-GB" sz="2800" dirty="0" err="1" smtClean="0">
                <a:solidFill>
                  <a:srgbClr val="262699"/>
                </a:solidFill>
                <a:latin typeface="Times New Roman" pitchFamily="18" charset="0"/>
              </a:rPr>
              <a:t>Sporirea</a:t>
            </a:r>
            <a:r>
              <a:rPr lang="en-GB" sz="2800" dirty="0" smtClean="0">
                <a:solidFill>
                  <a:srgbClr val="262699"/>
                </a:solidFill>
                <a:latin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  <a:latin typeface="Times New Roman" pitchFamily="18" charset="0"/>
              </a:rPr>
              <a:t>calităţii</a:t>
            </a:r>
            <a:r>
              <a:rPr lang="en-GB" sz="2800" dirty="0" smtClean="0">
                <a:solidFill>
                  <a:srgbClr val="262699"/>
                </a:solidFill>
                <a:latin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262699"/>
                </a:solidFill>
                <a:latin typeface="Times New Roman" pitchFamily="18" charset="0"/>
              </a:rPr>
              <a:t>investigării</a:t>
            </a:r>
            <a:r>
              <a:rPr lang="en-GB" sz="2800" dirty="0" smtClean="0">
                <a:solidFill>
                  <a:srgbClr val="262699"/>
                </a:solidFill>
                <a:latin typeface="Times New Roman" pitchFamily="18" charset="0"/>
              </a:rPr>
              <a:t>. </a:t>
            </a:r>
          </a:p>
          <a:p>
            <a:pPr marL="544513" indent="-544513" algn="just" eaLnBrk="1" hangingPunct="1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546100" algn="l"/>
                <a:tab pos="658813" algn="l"/>
                <a:tab pos="1116013" algn="l"/>
                <a:tab pos="1573213" algn="l"/>
                <a:tab pos="2030413" algn="l"/>
                <a:tab pos="2487613" algn="l"/>
                <a:tab pos="2944813" algn="l"/>
                <a:tab pos="3402013" algn="l"/>
                <a:tab pos="3859213" algn="l"/>
                <a:tab pos="4316413" algn="l"/>
                <a:tab pos="4773613" algn="l"/>
                <a:tab pos="5230813" algn="l"/>
                <a:tab pos="5688013" algn="l"/>
                <a:tab pos="6145213" algn="l"/>
                <a:tab pos="6602413" algn="l"/>
                <a:tab pos="7059613" algn="l"/>
                <a:tab pos="7516813" algn="l"/>
                <a:tab pos="7974013" algn="l"/>
                <a:tab pos="8431213" algn="l"/>
                <a:tab pos="8888413" algn="l"/>
                <a:tab pos="9345613" algn="l"/>
              </a:tabLst>
            </a:pPr>
            <a:endParaRPr lang="en-GB" sz="2800" dirty="0" smtClean="0">
              <a:latin typeface="Times New Roman" pitchFamily="18" charset="0"/>
            </a:endParaRPr>
          </a:p>
          <a:p>
            <a:pPr marL="544513" indent="-544513" algn="just" eaLnBrk="1" hangingPunct="1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546100" algn="l"/>
                <a:tab pos="658813" algn="l"/>
                <a:tab pos="1116013" algn="l"/>
                <a:tab pos="1573213" algn="l"/>
                <a:tab pos="2030413" algn="l"/>
                <a:tab pos="2487613" algn="l"/>
                <a:tab pos="2944813" algn="l"/>
                <a:tab pos="3402013" algn="l"/>
                <a:tab pos="3859213" algn="l"/>
                <a:tab pos="4316413" algn="l"/>
                <a:tab pos="4773613" algn="l"/>
                <a:tab pos="5230813" algn="l"/>
                <a:tab pos="5688013" algn="l"/>
                <a:tab pos="6145213" algn="l"/>
                <a:tab pos="6602413" algn="l"/>
                <a:tab pos="7059613" algn="l"/>
                <a:tab pos="7516813" algn="l"/>
                <a:tab pos="7974013" algn="l"/>
                <a:tab pos="8431213" algn="l"/>
                <a:tab pos="8888413" algn="l"/>
                <a:tab pos="9345613" algn="l"/>
              </a:tabLst>
            </a:pPr>
            <a:r>
              <a:rPr lang="en-GB" sz="2800" dirty="0" smtClean="0">
                <a:solidFill>
                  <a:srgbClr val="280099"/>
                </a:solidFill>
                <a:latin typeface="Times New Roman" pitchFamily="18" charset="0"/>
              </a:rPr>
              <a:t>N.B</a:t>
            </a:r>
            <a:r>
              <a:rPr lang="en-GB" sz="2800" dirty="0" smtClean="0">
                <a:solidFill>
                  <a:srgbClr val="16165D"/>
                </a:solidFill>
                <a:latin typeface="Times New Roman" pitchFamily="18" charset="0"/>
              </a:rPr>
              <a:t>. </a:t>
            </a:r>
            <a:r>
              <a:rPr lang="en-GB" sz="2400" b="1" dirty="0" err="1" smtClean="0">
                <a:solidFill>
                  <a:srgbClr val="280099"/>
                </a:solidFill>
                <a:latin typeface="Times New Roman" pitchFamily="18" charset="0"/>
                <a:cs typeface="Arial" charset="0"/>
              </a:rPr>
              <a:t>Sistemul</a:t>
            </a:r>
            <a:r>
              <a:rPr lang="en-GB" sz="2400" b="1" dirty="0" smtClean="0">
                <a:solidFill>
                  <a:srgbClr val="280099"/>
                </a:solidFill>
                <a:latin typeface="Times New Roman" pitchFamily="18" charset="0"/>
                <a:cs typeface="Arial" charset="0"/>
              </a:rPr>
              <a:t> nu </a:t>
            </a:r>
            <a:r>
              <a:rPr lang="en-GB" sz="2400" b="1" dirty="0" err="1" smtClean="0">
                <a:solidFill>
                  <a:srgbClr val="280099"/>
                </a:solidFill>
                <a:latin typeface="Times New Roman" pitchFamily="18" charset="0"/>
                <a:cs typeface="Arial" charset="0"/>
              </a:rPr>
              <a:t>intenţionează</a:t>
            </a:r>
            <a:r>
              <a:rPr lang="en-GB" sz="2400" b="1" dirty="0" smtClean="0">
                <a:solidFill>
                  <a:srgbClr val="280099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GB" sz="2400" b="1" dirty="0" err="1" smtClean="0">
                <a:solidFill>
                  <a:srgbClr val="280099"/>
                </a:solidFill>
                <a:latin typeface="Times New Roman" pitchFamily="18" charset="0"/>
                <a:cs typeface="Arial" charset="0"/>
              </a:rPr>
              <a:t>să</a:t>
            </a:r>
            <a:r>
              <a:rPr lang="en-GB" sz="2400" b="1" dirty="0" smtClean="0">
                <a:solidFill>
                  <a:srgbClr val="280099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GB" sz="2400" b="1" dirty="0" err="1" smtClean="0">
                <a:solidFill>
                  <a:srgbClr val="280099"/>
                </a:solidFill>
                <a:latin typeface="Times New Roman" pitchFamily="18" charset="0"/>
                <a:cs typeface="Arial" charset="0"/>
              </a:rPr>
              <a:t>înlocuiască</a:t>
            </a:r>
            <a:r>
              <a:rPr lang="en-GB" sz="2400" b="1" dirty="0" smtClean="0">
                <a:solidFill>
                  <a:srgbClr val="280099"/>
                </a:solidFill>
                <a:latin typeface="Times New Roman" pitchFamily="18" charset="0"/>
                <a:cs typeface="Arial" charset="0"/>
              </a:rPr>
              <a:t> </a:t>
            </a:r>
          </a:p>
          <a:p>
            <a:pPr marL="544513" indent="-544513" algn="just" eaLnBrk="1" hangingPunct="1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546100" algn="l"/>
                <a:tab pos="658813" algn="l"/>
                <a:tab pos="1116013" algn="l"/>
                <a:tab pos="1573213" algn="l"/>
                <a:tab pos="2030413" algn="l"/>
                <a:tab pos="2487613" algn="l"/>
                <a:tab pos="2944813" algn="l"/>
                <a:tab pos="3402013" algn="l"/>
                <a:tab pos="3859213" algn="l"/>
                <a:tab pos="4316413" algn="l"/>
                <a:tab pos="4773613" algn="l"/>
                <a:tab pos="5230813" algn="l"/>
                <a:tab pos="5688013" algn="l"/>
                <a:tab pos="6145213" algn="l"/>
                <a:tab pos="6602413" algn="l"/>
                <a:tab pos="7059613" algn="l"/>
                <a:tab pos="7516813" algn="l"/>
                <a:tab pos="7974013" algn="l"/>
                <a:tab pos="8431213" algn="l"/>
                <a:tab pos="8888413" algn="l"/>
                <a:tab pos="9345613" algn="l"/>
              </a:tabLst>
            </a:pPr>
            <a:r>
              <a:rPr lang="en-GB" sz="2400" b="1" dirty="0" smtClean="0">
                <a:solidFill>
                  <a:srgbClr val="280099"/>
                </a:solidFill>
                <a:latin typeface="Times New Roman" pitchFamily="18" charset="0"/>
                <a:cs typeface="Arial" charset="0"/>
              </a:rPr>
              <a:t>        </a:t>
            </a:r>
            <a:r>
              <a:rPr lang="en-GB" sz="2400" b="1" dirty="0" err="1" smtClean="0">
                <a:solidFill>
                  <a:srgbClr val="280099"/>
                </a:solidFill>
                <a:latin typeface="Times New Roman" pitchFamily="18" charset="0"/>
                <a:cs typeface="Arial" charset="0"/>
              </a:rPr>
              <a:t>medicul</a:t>
            </a:r>
            <a:r>
              <a:rPr lang="en-GB" sz="2400" b="1" dirty="0" smtClean="0">
                <a:solidFill>
                  <a:srgbClr val="280099"/>
                </a:solidFill>
                <a:latin typeface="Times New Roman" pitchFamily="18" charset="0"/>
                <a:cs typeface="Arial" charset="0"/>
              </a:rPr>
              <a:t>, el î</a:t>
            </a:r>
            <a:r>
              <a:rPr lang="ro-RO" sz="2400" b="1" dirty="0" smtClean="0">
                <a:solidFill>
                  <a:srgbClr val="280099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US" sz="2400" b="1" dirty="0" smtClean="0">
                <a:solidFill>
                  <a:srgbClr val="280099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GB" sz="2400" b="1" dirty="0" err="1" smtClean="0">
                <a:solidFill>
                  <a:srgbClr val="280099"/>
                </a:solidFill>
                <a:latin typeface="Times New Roman" pitchFamily="18" charset="0"/>
                <a:cs typeface="Arial" charset="0"/>
              </a:rPr>
              <a:t>oferă</a:t>
            </a:r>
            <a:r>
              <a:rPr lang="en-GB" sz="2400" b="1" dirty="0" smtClean="0">
                <a:solidFill>
                  <a:srgbClr val="280099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o-RO" sz="2400" b="1" dirty="0" smtClean="0">
                <a:solidFill>
                  <a:srgbClr val="280099"/>
                </a:solidFill>
                <a:latin typeface="Times New Roman" pitchFamily="18" charset="0"/>
                <a:cs typeface="Arial" charset="0"/>
              </a:rPr>
              <a:t>lui </a:t>
            </a:r>
            <a:r>
              <a:rPr lang="en-GB" sz="2400" b="1" dirty="0" smtClean="0">
                <a:solidFill>
                  <a:srgbClr val="280099"/>
                </a:solidFill>
                <a:latin typeface="Times New Roman" pitchFamily="18" charset="0"/>
                <a:cs typeface="Arial" charset="0"/>
              </a:rPr>
              <a:t>o a </a:t>
            </a:r>
            <a:r>
              <a:rPr lang="en-GB" sz="2400" b="1" dirty="0" err="1" smtClean="0">
                <a:solidFill>
                  <a:srgbClr val="280099"/>
                </a:solidFill>
                <a:latin typeface="Times New Roman" pitchFamily="18" charset="0"/>
                <a:cs typeface="Arial" charset="0"/>
              </a:rPr>
              <a:t>doua</a:t>
            </a:r>
            <a:r>
              <a:rPr lang="en-GB" sz="2400" b="1" dirty="0" smtClean="0">
                <a:solidFill>
                  <a:srgbClr val="280099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GB" sz="2400" b="1" dirty="0" err="1" smtClean="0">
                <a:solidFill>
                  <a:srgbClr val="280099"/>
                </a:solidFill>
                <a:latin typeface="Times New Roman" pitchFamily="18" charset="0"/>
                <a:cs typeface="Arial" charset="0"/>
              </a:rPr>
              <a:t>opinie</a:t>
            </a:r>
            <a:r>
              <a:rPr lang="en-GB" sz="2400" b="1" dirty="0" smtClean="0">
                <a:solidFill>
                  <a:srgbClr val="280099"/>
                </a:solidFill>
                <a:latin typeface="Times New Roman" pitchFamily="18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8175" y="384175"/>
            <a:ext cx="6481763" cy="741363"/>
          </a:xfrm>
        </p:spPr>
        <p:txBody>
          <a:bodyPr lIns="90000" tIns="46800" rIns="90000" bIns="46800"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smtClean="0">
                <a:solidFill>
                  <a:srgbClr val="280099"/>
                </a:solidFill>
                <a:cs typeface="Times New Roman" pitchFamily="18" charset="0"/>
              </a:rPr>
              <a:t>SonaRes: reguli + imagini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4941888"/>
            <a:ext cx="8569325" cy="1511300"/>
          </a:xfrm>
        </p:spPr>
        <p:txBody>
          <a:bodyPr lIns="90000" tIns="46800" rIns="90000" bIns="46800"/>
          <a:lstStyle/>
          <a:p>
            <a:pPr eaLnBrk="1" hangingPunct="1">
              <a:lnSpc>
                <a:spcPct val="100000"/>
              </a:lnSpc>
              <a:spcBef>
                <a:spcPts val="7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sz="2800" b="1" i="1" smtClean="0">
                <a:solidFill>
                  <a:srgbClr val="262699"/>
                </a:solidFill>
                <a:latin typeface="Times New Roman" pitchFamily="18" charset="0"/>
                <a:cs typeface="Times New Roman" pitchFamily="18" charset="0"/>
              </a:rPr>
              <a:t>Domeniul: </a:t>
            </a:r>
            <a:r>
              <a:rPr lang="en-GB" sz="2800" smtClean="0">
                <a:solidFill>
                  <a:srgbClr val="262699"/>
                </a:solidFill>
                <a:latin typeface="Times New Roman" pitchFamily="18" charset="0"/>
                <a:cs typeface="Times New Roman" pitchFamily="18" charset="0"/>
              </a:rPr>
              <a:t>zona abdominală – una  dificilă ţinînd cont de  numărul de organe şi de  necesitatea de a lua în   considerare interacţiunea între ele.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371600" y="1371600"/>
            <a:ext cx="2286000" cy="167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943600" y="1828800"/>
            <a:ext cx="2514600" cy="1219200"/>
          </a:xfrm>
          <a:prstGeom prst="rect">
            <a:avLst/>
          </a:prstGeom>
          <a:noFill/>
          <a:ln w="9360">
            <a:solidFill>
              <a:srgbClr val="010B53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10B53"/>
                </a:solidFill>
              </a:rPr>
              <a:t>Sisteme bazate pe reguli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5800" y="1828800"/>
            <a:ext cx="2514600" cy="1557338"/>
          </a:xfrm>
          <a:prstGeom prst="rect">
            <a:avLst/>
          </a:prstGeom>
          <a:noFill/>
          <a:ln w="9360">
            <a:solidFill>
              <a:srgbClr val="010B53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10B53"/>
                </a:solidFill>
              </a:rPr>
              <a:t>Sisteme bazate pe analiza şi classificarea imaginilor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2466975" y="2776538"/>
            <a:ext cx="733425" cy="1214437"/>
          </a:xfrm>
          <a:prstGeom prst="curvedRightArrow">
            <a:avLst>
              <a:gd name="adj1" fmla="val 32197"/>
              <a:gd name="adj2" fmla="val 65927"/>
              <a:gd name="adj3" fmla="val 33333"/>
            </a:avLst>
          </a:prstGeom>
          <a:solidFill>
            <a:srgbClr val="5D5D8B"/>
          </a:solidFill>
          <a:ln w="9360">
            <a:solidFill>
              <a:srgbClr val="010B5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5943600" y="2814638"/>
            <a:ext cx="733425" cy="1214437"/>
          </a:xfrm>
          <a:prstGeom prst="curvedLeftArrow">
            <a:avLst>
              <a:gd name="adj1" fmla="val 32197"/>
              <a:gd name="adj2" fmla="val 65927"/>
              <a:gd name="adj3" fmla="val 66667"/>
            </a:avLst>
          </a:prstGeom>
          <a:solidFill>
            <a:srgbClr val="5D5D8B"/>
          </a:solidFill>
          <a:ln w="9360">
            <a:solidFill>
              <a:srgbClr val="010B5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3443288" y="3352800"/>
            <a:ext cx="2209800" cy="838200"/>
          </a:xfrm>
          <a:prstGeom prst="ellipse">
            <a:avLst/>
          </a:prstGeom>
          <a:noFill/>
          <a:ln w="9360">
            <a:solidFill>
              <a:srgbClr val="010B53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i="1">
                <a:solidFill>
                  <a:srgbClr val="010B53"/>
                </a:solidFill>
              </a:rPr>
              <a:t>SonaRes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34735</TotalTime>
  <Words>1294</Words>
  <Application>Microsoft Office PowerPoint</Application>
  <PresentationFormat>On-screen Show (4:3)</PresentationFormat>
  <Paragraphs>139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Unele preocupări ale IMI în  domeniul sănătate</vt:lpstr>
      <vt:lpstr>Slide 7</vt:lpstr>
      <vt:lpstr>Descrierea problemei</vt:lpstr>
      <vt:lpstr>SonaRes: reguli + imagini</vt:lpstr>
      <vt:lpstr>Destinaţia</vt:lpstr>
      <vt:lpstr>Căile de investigare în medicină</vt:lpstr>
      <vt:lpstr>   Căile de investigare în SonaRes</vt:lpstr>
      <vt:lpstr>Exemplu  de deducere a concluziei </vt:lpstr>
      <vt:lpstr> Examinarea pas cu pas</vt:lpstr>
      <vt:lpstr>      Imaginile în  baza de date</vt:lpstr>
      <vt:lpstr>Marcarea zonelor de interes</vt:lpstr>
      <vt:lpstr>SonaRes: particularităţi</vt:lpstr>
      <vt:lpstr>SonaRes: particularităţi</vt:lpstr>
      <vt:lpstr>SonaRes:evaluări</vt:lpstr>
      <vt:lpstr>SonaRes:aplicații</vt:lpstr>
      <vt:lpstr>SonaRes- EDU: particularităţi în instruire</vt:lpstr>
      <vt:lpstr>Concluzii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</dc:creator>
  <cp:lastModifiedBy>Gaindric Konstantin</cp:lastModifiedBy>
  <cp:revision>84</cp:revision>
  <cp:lastPrinted>1601-01-01T00:00:00Z</cp:lastPrinted>
  <dcterms:created xsi:type="dcterms:W3CDTF">1601-01-01T00:00:00Z</dcterms:created>
  <dcterms:modified xsi:type="dcterms:W3CDTF">2018-11-14T09:43:36Z</dcterms:modified>
</cp:coreProperties>
</file>