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</p:sldIdLst>
  <p:sldSz cx="21674138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F24CA991-7C10-400C-8170-D1ED798AF5AF}">
          <p14:sldIdLst>
            <p14:sldId id="256"/>
            <p14:sldId id="257"/>
            <p14:sldId id="258"/>
            <p14:sldId id="259"/>
            <p14:sldId id="260"/>
            <p14:sldId id="261"/>
            <p14:sldId id="263"/>
            <p14:sldId id="264"/>
            <p14:sldId id="265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6" d="100"/>
          <a:sy n="26" d="100"/>
        </p:scale>
        <p:origin x="-1314" y="-1230"/>
      </p:cViewPr>
      <p:guideLst>
        <p:guide orient="horz" pos="3840"/>
        <p:guide pos="68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9267" y="1995312"/>
            <a:ext cx="16255604" cy="4244622"/>
          </a:xfrm>
        </p:spPr>
        <p:txBody>
          <a:bodyPr anchor="b"/>
          <a:lstStyle>
            <a:lvl1pPr algn="ctr">
              <a:defRPr sz="1066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9267" y="6403623"/>
            <a:ext cx="16255604" cy="2943577"/>
          </a:xfrm>
        </p:spPr>
        <p:txBody>
          <a:bodyPr/>
          <a:lstStyle>
            <a:lvl1pPr marL="0" indent="0" algn="ctr">
              <a:buNone/>
              <a:defRPr sz="4266"/>
            </a:lvl1pPr>
            <a:lvl2pPr marL="812764" indent="0" algn="ctr">
              <a:buNone/>
              <a:defRPr sz="3555"/>
            </a:lvl2pPr>
            <a:lvl3pPr marL="1625529" indent="0" algn="ctr">
              <a:buNone/>
              <a:defRPr sz="3200"/>
            </a:lvl3pPr>
            <a:lvl4pPr marL="2438293" indent="0" algn="ctr">
              <a:buNone/>
              <a:defRPr sz="2844"/>
            </a:lvl4pPr>
            <a:lvl5pPr marL="3251058" indent="0" algn="ctr">
              <a:buNone/>
              <a:defRPr sz="2844"/>
            </a:lvl5pPr>
            <a:lvl6pPr marL="4063822" indent="0" algn="ctr">
              <a:buNone/>
              <a:defRPr sz="2844"/>
            </a:lvl6pPr>
            <a:lvl7pPr marL="4876587" indent="0" algn="ctr">
              <a:buNone/>
              <a:defRPr sz="2844"/>
            </a:lvl7pPr>
            <a:lvl8pPr marL="5689351" indent="0" algn="ctr">
              <a:buNone/>
              <a:defRPr sz="2844"/>
            </a:lvl8pPr>
            <a:lvl9pPr marL="6502116" indent="0" algn="ctr">
              <a:buNone/>
              <a:defRPr sz="284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D69C-756C-40C0-839E-D11558EF5711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00A3-8AB9-4382-A3E7-6A2CF2D11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7050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D69C-756C-40C0-839E-D11558EF5711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00A3-8AB9-4382-A3E7-6A2CF2D11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94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0555" y="649111"/>
            <a:ext cx="4673486" cy="103321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0097" y="649111"/>
            <a:ext cx="13749531" cy="103321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D69C-756C-40C0-839E-D11558EF5711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00A3-8AB9-4382-A3E7-6A2CF2D11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550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D69C-756C-40C0-839E-D11558EF5711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00A3-8AB9-4382-A3E7-6A2CF2D11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571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808" y="3039535"/>
            <a:ext cx="18693944" cy="5071532"/>
          </a:xfrm>
        </p:spPr>
        <p:txBody>
          <a:bodyPr anchor="b"/>
          <a:lstStyle>
            <a:lvl1pPr>
              <a:defRPr sz="1066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808" y="8159046"/>
            <a:ext cx="18693944" cy="2666999"/>
          </a:xfrm>
        </p:spPr>
        <p:txBody>
          <a:bodyPr/>
          <a:lstStyle>
            <a:lvl1pPr marL="0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1pPr>
            <a:lvl2pPr marL="812764" indent="0">
              <a:buNone/>
              <a:defRPr sz="3555">
                <a:solidFill>
                  <a:schemeClr val="tx1">
                    <a:tint val="75000"/>
                  </a:schemeClr>
                </a:solidFill>
              </a:defRPr>
            </a:lvl2pPr>
            <a:lvl3pPr marL="162552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29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05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3822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587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3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116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D69C-756C-40C0-839E-D11558EF5711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00A3-8AB9-4382-A3E7-6A2CF2D11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264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0097" y="3245556"/>
            <a:ext cx="9211509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532" y="3245556"/>
            <a:ext cx="9211509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D69C-756C-40C0-839E-D11558EF5711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00A3-8AB9-4382-A3E7-6A2CF2D11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104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649112"/>
            <a:ext cx="18693944" cy="23565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2921" y="2988734"/>
            <a:ext cx="9169175" cy="146473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2921" y="4453467"/>
            <a:ext cx="9169175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72532" y="2988734"/>
            <a:ext cx="9214332" cy="146473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72532" y="4453467"/>
            <a:ext cx="9214332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D69C-756C-40C0-839E-D11558EF5711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00A3-8AB9-4382-A3E7-6A2CF2D11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244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D69C-756C-40C0-839E-D11558EF5711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00A3-8AB9-4382-A3E7-6A2CF2D11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797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D69C-756C-40C0-839E-D11558EF5711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00A3-8AB9-4382-A3E7-6A2CF2D11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226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1" y="812800"/>
            <a:ext cx="699047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4332" y="1755423"/>
            <a:ext cx="10972532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6"/>
            </a:lvl3pPr>
            <a:lvl4pPr>
              <a:defRPr sz="3555"/>
            </a:lvl4pPr>
            <a:lvl5pPr>
              <a:defRPr sz="3555"/>
            </a:lvl5pPr>
            <a:lvl6pPr>
              <a:defRPr sz="3555"/>
            </a:lvl6pPr>
            <a:lvl7pPr>
              <a:defRPr sz="3555"/>
            </a:lvl7pPr>
            <a:lvl8pPr>
              <a:defRPr sz="3555"/>
            </a:lvl8pPr>
            <a:lvl9pPr>
              <a:defRPr sz="355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1" y="3657600"/>
            <a:ext cx="699047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D69C-756C-40C0-839E-D11558EF5711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00A3-8AB9-4382-A3E7-6A2CF2D11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962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1" y="812800"/>
            <a:ext cx="699047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14332" y="1755423"/>
            <a:ext cx="10972532" cy="8664222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764" indent="0">
              <a:buNone/>
              <a:defRPr sz="4978"/>
            </a:lvl2pPr>
            <a:lvl3pPr marL="1625529" indent="0">
              <a:buNone/>
              <a:defRPr sz="4266"/>
            </a:lvl3pPr>
            <a:lvl4pPr marL="2438293" indent="0">
              <a:buNone/>
              <a:defRPr sz="3555"/>
            </a:lvl4pPr>
            <a:lvl5pPr marL="3251058" indent="0">
              <a:buNone/>
              <a:defRPr sz="3555"/>
            </a:lvl5pPr>
            <a:lvl6pPr marL="4063822" indent="0">
              <a:buNone/>
              <a:defRPr sz="3555"/>
            </a:lvl6pPr>
            <a:lvl7pPr marL="4876587" indent="0">
              <a:buNone/>
              <a:defRPr sz="3555"/>
            </a:lvl7pPr>
            <a:lvl8pPr marL="5689351" indent="0">
              <a:buNone/>
              <a:defRPr sz="3555"/>
            </a:lvl8pPr>
            <a:lvl9pPr marL="6502116" indent="0">
              <a:buNone/>
              <a:defRPr sz="355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1" y="3657600"/>
            <a:ext cx="699047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D69C-756C-40C0-839E-D11558EF5711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00A3-8AB9-4382-A3E7-6A2CF2D11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496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0097" y="649112"/>
            <a:ext cx="18693944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0097" y="3245556"/>
            <a:ext cx="18693944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0097" y="11300179"/>
            <a:ext cx="487668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1D69C-756C-40C0-839E-D11558EF5711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9558" y="11300179"/>
            <a:ext cx="7315022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07360" y="11300179"/>
            <a:ext cx="487668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900A3-8AB9-4382-A3E7-6A2CF2D11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209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1625529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82" indent="-406382" algn="l" defTabSz="1625529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147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2pPr>
      <a:lvl3pPr marL="2031911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3pPr>
      <a:lvl4pPr marL="2844676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40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204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69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733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98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4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29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93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58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822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87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51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116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o-RO" i="1" dirty="0" smtClean="0"/>
              <a:t>Sinteza </a:t>
            </a:r>
            <a:r>
              <a:rPr lang="ro-RO" i="1" dirty="0"/>
              <a:t>precursorilor și descrierea compușilor noi </a:t>
            </a:r>
            <a:r>
              <a:rPr lang="ro-RO" i="1" dirty="0" smtClean="0"/>
              <a:t>obținuți</a:t>
            </a:r>
            <a:endParaRPr lang="en-US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13271680"/>
              </p:ext>
            </p:extLst>
          </p:nvPr>
        </p:nvGraphicFramePr>
        <p:xfrm>
          <a:off x="5184553" y="8185418"/>
          <a:ext cx="10837068" cy="892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8534">
                  <a:extLst>
                    <a:ext uri="{9D8B030D-6E8A-4147-A177-3AD203B41FA5}">
                      <a16:colId xmlns:a16="http://schemas.microsoft.com/office/drawing/2014/main" xmlns="" val="1775598262"/>
                    </a:ext>
                  </a:extLst>
                </a:gridCol>
                <a:gridCol w="5418534">
                  <a:extLst>
                    <a:ext uri="{9D8B030D-6E8A-4147-A177-3AD203B41FA5}">
                      <a16:colId xmlns:a16="http://schemas.microsoft.com/office/drawing/2014/main" xmlns="" val="1581915305"/>
                    </a:ext>
                  </a:extLst>
                </a:gridCol>
              </a:tblGrid>
              <a:tr h="892552">
                <a:tc>
                  <a:txBody>
                    <a:bodyPr/>
                    <a:lstStyle/>
                    <a:p>
                      <a:r>
                        <a:rPr lang="ro-RO" sz="2500" dirty="0" smtClean="0">
                          <a:solidFill>
                            <a:schemeClr val="tx1"/>
                          </a:solidFill>
                        </a:rPr>
                        <a:t>Autor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L="121916" marR="121916" marT="60958" marB="6095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2500" dirty="0" smtClean="0">
                          <a:solidFill>
                            <a:schemeClr val="tx1"/>
                          </a:solidFill>
                        </a:rPr>
                        <a:t>Daniel</a:t>
                      </a:r>
                      <a:r>
                        <a:rPr lang="ro-RO" sz="2500" baseline="0" dirty="0" smtClean="0">
                          <a:solidFill>
                            <a:schemeClr val="tx1"/>
                          </a:solidFill>
                        </a:rPr>
                        <a:t> PODGORNÎI, </a:t>
                      </a:r>
                    </a:p>
                    <a:p>
                      <a:r>
                        <a:rPr lang="ro-RO" sz="2500" baseline="0" dirty="0" smtClean="0">
                          <a:solidFill>
                            <a:schemeClr val="tx1"/>
                          </a:solidFill>
                        </a:rPr>
                        <a:t>masterand anul II, </a:t>
                      </a:r>
                      <a:r>
                        <a:rPr lang="ro-RO" sz="2500" baseline="0" dirty="0" err="1" smtClean="0">
                          <a:solidFill>
                            <a:schemeClr val="tx1"/>
                          </a:solidFill>
                        </a:rPr>
                        <a:t>UnAȘM</a:t>
                      </a:r>
                      <a:r>
                        <a:rPr lang="ro-RO" sz="25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L="121916" marR="121916" marT="60958" marB="6095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2174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2857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13800" b="1" dirty="0" smtClean="0">
                <a:solidFill>
                  <a:schemeClr val="accent6">
                    <a:lumMod val="75000"/>
                  </a:schemeClr>
                </a:solidFill>
              </a:rPr>
              <a:t>Magneții Moleculari</a:t>
            </a:r>
            <a:endParaRPr lang="en-US" sz="13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sz="8800" dirty="0" smtClean="0"/>
              <a:t>Magneții moleculari reprezintă o clasă de compuși metalo-organici ce manifestă un comportament superparamagnetic mai jos de-o anumită temperatură critică (temperatură de blocare)</a:t>
            </a:r>
            <a:endParaRPr lang="en-US" sz="8800" dirty="0"/>
          </a:p>
        </p:txBody>
      </p:sp>
    </p:spTree>
    <p:extLst>
      <p:ext uri="{BB962C8B-B14F-4D97-AF65-F5344CB8AC3E}">
        <p14:creationId xmlns="" xmlns:p14="http://schemas.microsoft.com/office/powerpoint/2010/main" val="120447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o-RO" sz="16600" b="1" dirty="0" smtClean="0">
                <a:solidFill>
                  <a:schemeClr val="accent6">
                    <a:lumMod val="75000"/>
                  </a:schemeClr>
                </a:solidFill>
              </a:rPr>
              <a:t>Particularități</a:t>
            </a:r>
            <a:endParaRPr lang="en-US" sz="1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sz="8000" dirty="0" smtClean="0"/>
              <a:t>Mai jos de temperatura de blocare, magneții moleculari posedă o histireză magnetică de origine pur moleculară</a:t>
            </a:r>
          </a:p>
          <a:p>
            <a:pPr marL="0" indent="0">
              <a:buNone/>
            </a:pPr>
            <a:r>
              <a:rPr lang="ro-RO" sz="8000" dirty="0" smtClean="0"/>
              <a:t>Spre deosebire de macromagneți, magneții moleculari nu au nevoie de o aranjare magentică de rază mare</a:t>
            </a:r>
            <a:endParaRPr lang="en-US" sz="8000" dirty="0"/>
          </a:p>
        </p:txBody>
      </p:sp>
    </p:spTree>
    <p:extLst>
      <p:ext uri="{BB962C8B-B14F-4D97-AF65-F5344CB8AC3E}">
        <p14:creationId xmlns="" xmlns:p14="http://schemas.microsoft.com/office/powerpoint/2010/main" val="40512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9" y="386456"/>
            <a:ext cx="7655278" cy="59831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867" y="0"/>
            <a:ext cx="7523649" cy="57743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73832"/>
            <a:ext cx="10295467" cy="6018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867" y="5829922"/>
            <a:ext cx="7175590" cy="6062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581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POV-Ray img\16MA001inP1.png"/>
          <p:cNvPicPr/>
          <p:nvPr/>
        </p:nvPicPr>
        <p:blipFill>
          <a:blip r:embed="rId2" cstate="print"/>
          <a:srcRect l="14904" t="1923" r="13462" b="1923"/>
          <a:stretch>
            <a:fillRect/>
          </a:stretch>
        </p:blipFill>
        <p:spPr bwMode="auto">
          <a:xfrm>
            <a:off x="5096669" y="160623"/>
            <a:ext cx="11480800" cy="1155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7430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0474" y="4988005"/>
            <a:ext cx="1943320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13800" b="1" cap="none" spc="0" dirty="0" smtClean="0">
                <a:ln w="1270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Mulțumesc pentru atenție</a:t>
            </a:r>
            <a:endParaRPr lang="ru-RU" sz="13800" b="1" cap="none" spc="0" dirty="0">
              <a:ln w="12700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>
                <a:solidFill>
                  <a:schemeClr val="accent6">
                    <a:lumMod val="75000"/>
                  </a:schemeClr>
                </a:solidFill>
              </a:rPr>
              <a:t>Unde anume în IFA își desfășoară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o-RO" b="1" dirty="0" smtClean="0">
                <a:solidFill>
                  <a:schemeClr val="accent6">
                    <a:lumMod val="75000"/>
                  </a:schemeClr>
                </a:solidFill>
              </a:rPr>
              <a:t>activitatea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Activez în Laboratorul Metode Fizice de Studiu a Solidului „Tadeusz Malinowski”;</a:t>
            </a:r>
          </a:p>
          <a:p>
            <a:r>
              <a:rPr lang="ro-RO" dirty="0" smtClean="0"/>
              <a:t>Obiectele de bază al laboratorului sunt cristalele;</a:t>
            </a:r>
          </a:p>
          <a:p>
            <a:r>
              <a:rPr lang="ro-RO" dirty="0" smtClean="0"/>
              <a:t>Laboratorul dispune de un difractometru de marca </a:t>
            </a:r>
            <a:r>
              <a:rPr lang="en-US" dirty="0" err="1"/>
              <a:t>Xcalibur</a:t>
            </a:r>
            <a:r>
              <a:rPr lang="en-US" dirty="0"/>
              <a:t> Oxford CCD </a:t>
            </a:r>
            <a:r>
              <a:rPr lang="en-US" dirty="0" smtClean="0"/>
              <a:t>Diffractometer</a:t>
            </a:r>
            <a:r>
              <a:rPr lang="ro-RO" dirty="0" smtClean="0"/>
              <a:t>;</a:t>
            </a:r>
            <a:endParaRPr lang="ro-RO" dirty="0"/>
          </a:p>
          <a:p>
            <a:r>
              <a:rPr lang="ro-RO" dirty="0" smtClean="0"/>
              <a:t>La acest aparat studiem numai sistemele monocristaline;</a:t>
            </a:r>
          </a:p>
          <a:p>
            <a:r>
              <a:rPr lang="ro-RO" dirty="0" smtClean="0"/>
              <a:t>Avem colaborari cu state ca Germania, Elveția, S.U.A., România, Ucraina, Italia</a:t>
            </a:r>
            <a:r>
              <a:rPr lang="en-US" dirty="0" smtClean="0"/>
              <a:t>.</a:t>
            </a:r>
            <a:endParaRPr lang="ro-RO" dirty="0" smtClean="0"/>
          </a:p>
        </p:txBody>
      </p:sp>
    </p:spTree>
    <p:extLst>
      <p:ext uri="{BB962C8B-B14F-4D97-AF65-F5344CB8AC3E}">
        <p14:creationId xmlns="" xmlns:p14="http://schemas.microsoft.com/office/powerpoint/2010/main" val="65260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0096" y="649112"/>
            <a:ext cx="19797135" cy="2356556"/>
          </a:xfrm>
        </p:spPr>
        <p:txBody>
          <a:bodyPr>
            <a:noAutofit/>
          </a:bodyPr>
          <a:lstStyle/>
          <a:p>
            <a:r>
              <a:rPr lang="en-US" sz="11500" b="1" dirty="0" err="1" smtClean="0">
                <a:solidFill>
                  <a:schemeClr val="accent6">
                    <a:lumMod val="75000"/>
                  </a:schemeClr>
                </a:solidFill>
              </a:rPr>
              <a:t>Activit</a:t>
            </a:r>
            <a:r>
              <a:rPr lang="ro-RO" sz="11500" b="1" dirty="0" err="1" smtClean="0">
                <a:solidFill>
                  <a:schemeClr val="accent6">
                    <a:lumMod val="75000"/>
                  </a:schemeClr>
                </a:solidFill>
              </a:rPr>
              <a:t>ăți</a:t>
            </a:r>
            <a:r>
              <a:rPr lang="ro-RO" sz="11500" b="1" dirty="0" smtClean="0">
                <a:solidFill>
                  <a:schemeClr val="accent6">
                    <a:lumMod val="75000"/>
                  </a:schemeClr>
                </a:solidFill>
              </a:rPr>
              <a:t> planificate în laborator?</a:t>
            </a:r>
            <a:endParaRPr lang="en-US" sz="11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ro-RO" sz="7200" dirty="0" smtClean="0"/>
              <a:t>Sintetizează precursori;</a:t>
            </a:r>
          </a:p>
          <a:p>
            <a:pPr marL="1143000" indent="-1143000">
              <a:buFont typeface="+mj-lt"/>
              <a:buAutoNum type="arabicPeriod"/>
            </a:pPr>
            <a:r>
              <a:rPr lang="ro-RO" sz="7200" dirty="0" smtClean="0"/>
              <a:t>Precursorii obținuți se folosesc la alte sinteze;</a:t>
            </a:r>
          </a:p>
          <a:p>
            <a:pPr marL="1143000" indent="-1143000">
              <a:buFont typeface="+mj-lt"/>
              <a:buAutoNum type="arabicPeriod"/>
            </a:pPr>
            <a:r>
              <a:rPr lang="ro-RO" sz="7200" dirty="0" smtClean="0"/>
              <a:t>Descrie structura compușilor noi obținuți (dacă se obțin)</a:t>
            </a:r>
          </a:p>
          <a:p>
            <a:pPr marL="1143000" indent="-1143000">
              <a:buFont typeface="+mj-lt"/>
              <a:buAutoNum type="arabicPeriod"/>
            </a:pPr>
            <a:endParaRPr lang="en-US" sz="7200" dirty="0"/>
          </a:p>
        </p:txBody>
      </p:sp>
    </p:spTree>
    <p:extLst>
      <p:ext uri="{BB962C8B-B14F-4D97-AF65-F5344CB8AC3E}">
        <p14:creationId xmlns="" xmlns:p14="http://schemas.microsoft.com/office/powerpoint/2010/main" val="352273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13800" b="1" dirty="0" smtClean="0">
                <a:solidFill>
                  <a:schemeClr val="accent6">
                    <a:lumMod val="75000"/>
                  </a:schemeClr>
                </a:solidFill>
              </a:rPr>
              <a:t>Sintetiza precursorilor</a:t>
            </a:r>
            <a:endParaRPr lang="en-US" sz="13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762" y="4208752"/>
            <a:ext cx="5458561" cy="54585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2612" y="6487000"/>
            <a:ext cx="6650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400" b="1" dirty="0"/>
              <a:t>+</a:t>
            </a:r>
            <a:endParaRPr lang="en-US" sz="6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614" y="9287091"/>
            <a:ext cx="3721855" cy="26584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617" y="8283219"/>
            <a:ext cx="3120598" cy="3248381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13849338" y="5977465"/>
            <a:ext cx="149933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323" y="2793999"/>
            <a:ext cx="3507798" cy="63669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682" y="2384437"/>
            <a:ext cx="3953303" cy="55280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268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 dirty="0">
                <a:solidFill>
                  <a:schemeClr val="accent2">
                    <a:lumMod val="75000"/>
                  </a:schemeClr>
                </a:solidFill>
              </a:rPr>
              <a:t>Precursorii obținuți se folosesc la alte </a:t>
            </a:r>
            <a:r>
              <a:rPr lang="ro-RO" b="1" dirty="0" smtClean="0">
                <a:solidFill>
                  <a:schemeClr val="accent2">
                    <a:lumMod val="75000"/>
                  </a:schemeClr>
                </a:solidFill>
              </a:rPr>
              <a:t>sinteze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2880" y="4996899"/>
            <a:ext cx="5013104" cy="995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5866" b="1" dirty="0"/>
              <a:t>Fe</a:t>
            </a:r>
            <a:r>
              <a:rPr lang="ro-RO" sz="5866" b="1" baseline="-25000" dirty="0"/>
              <a:t>3</a:t>
            </a:r>
            <a:r>
              <a:rPr lang="ro-RO" sz="5866" b="1" dirty="0"/>
              <a:t>piv + Ln</a:t>
            </a:r>
            <a:r>
              <a:rPr lang="ro-RO" sz="5866" b="1" baseline="30000" dirty="0"/>
              <a:t>3+ </a:t>
            </a:r>
            <a:r>
              <a:rPr lang="ro-RO" sz="5866" b="1" dirty="0"/>
              <a:t>+ L</a:t>
            </a:r>
            <a:endParaRPr lang="en-US" sz="5866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8711163" y="5460244"/>
            <a:ext cx="149933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090" y="4016964"/>
            <a:ext cx="7178077" cy="5610138"/>
          </a:xfrm>
          <a:prstGeom prst="rect">
            <a:avLst/>
          </a:prstGeom>
        </p:spPr>
      </p:pic>
      <p:sp>
        <p:nvSpPr>
          <p:cNvPr id="7" name="Правая фигурная скобка 6"/>
          <p:cNvSpPr/>
          <p:nvPr/>
        </p:nvSpPr>
        <p:spPr>
          <a:xfrm rot="5400000">
            <a:off x="5769510" y="4046260"/>
            <a:ext cx="726577" cy="467964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21916" tIns="60958" rIns="121916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/>
          </a:p>
        </p:txBody>
      </p:sp>
      <p:sp>
        <p:nvSpPr>
          <p:cNvPr id="8" name="TextBox 7"/>
          <p:cNvSpPr txBox="1"/>
          <p:nvPr/>
        </p:nvSpPr>
        <p:spPr>
          <a:xfrm>
            <a:off x="5911130" y="6822035"/>
            <a:ext cx="1242648" cy="66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732" b="1" dirty="0"/>
              <a:t>+ aux</a:t>
            </a:r>
            <a:endParaRPr lang="en-US" sz="3732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961300" y="4844706"/>
            <a:ext cx="941283" cy="584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201" dirty="0"/>
              <a:t>Solv.</a:t>
            </a:r>
            <a:endParaRPr lang="en-US" sz="3201" dirty="0"/>
          </a:p>
        </p:txBody>
      </p:sp>
      <p:sp>
        <p:nvSpPr>
          <p:cNvPr id="12" name="TextBox 11"/>
          <p:cNvSpPr txBox="1"/>
          <p:nvPr/>
        </p:nvSpPr>
        <p:spPr>
          <a:xfrm>
            <a:off x="2269067" y="9787467"/>
            <a:ext cx="4929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400" dirty="0" smtClean="0"/>
              <a:t>Aux = NaN</a:t>
            </a:r>
            <a:r>
              <a:rPr lang="ro-RO" sz="4400" baseline="-25000" dirty="0" smtClean="0"/>
              <a:t>3</a:t>
            </a:r>
            <a:r>
              <a:rPr lang="ro-RO" sz="4400" dirty="0" smtClean="0"/>
              <a:t>, Na</a:t>
            </a:r>
            <a:r>
              <a:rPr lang="en-GB" sz="4400" dirty="0" smtClean="0"/>
              <a:t>[</a:t>
            </a:r>
            <a:r>
              <a:rPr lang="ro-RO" sz="4400" dirty="0" smtClean="0"/>
              <a:t>dca</a:t>
            </a:r>
            <a:r>
              <a:rPr lang="en-GB" sz="4400" dirty="0" smtClean="0"/>
              <a:t>]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19163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3540132"/>
              </p:ext>
            </p:extLst>
          </p:nvPr>
        </p:nvGraphicFramePr>
        <p:xfrm>
          <a:off x="423318" y="332991"/>
          <a:ext cx="3548903" cy="4728783"/>
        </p:xfrm>
        <a:graphic>
          <a:graphicData uri="http://schemas.openxmlformats.org/presentationml/2006/ole">
            <p:oleObj spid="_x0000_s1055" name="CS ChemDraw Drawing" r:id="rId3" imgW="1217641" imgH="1621740" progId="ChemDraw.Document.6.0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60800680"/>
              </p:ext>
            </p:extLst>
          </p:nvPr>
        </p:nvGraphicFramePr>
        <p:xfrm>
          <a:off x="4968848" y="594604"/>
          <a:ext cx="3900013" cy="4151891"/>
        </p:xfrm>
        <a:graphic>
          <a:graphicData uri="http://schemas.openxmlformats.org/presentationml/2006/ole">
            <p:oleObj spid="_x0000_s1056" name="CS ChemDraw Drawing" r:id="rId4" imgW="1523858" imgH="1621740" progId="ChemDraw.Document.6.0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20196547"/>
              </p:ext>
            </p:extLst>
          </p:nvPr>
        </p:nvGraphicFramePr>
        <p:xfrm>
          <a:off x="8985579" y="1191192"/>
          <a:ext cx="6017660" cy="4083564"/>
        </p:xfrm>
        <a:graphic>
          <a:graphicData uri="http://schemas.openxmlformats.org/presentationml/2006/ole">
            <p:oleObj spid="_x0000_s1057" name="CS ChemDraw Drawing" r:id="rId5" imgW="2307265" imgH="1565321" progId="ChemDraw.Document.6.0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25800010"/>
              </p:ext>
            </p:extLst>
          </p:nvPr>
        </p:nvGraphicFramePr>
        <p:xfrm>
          <a:off x="6519333" y="5657264"/>
          <a:ext cx="8229599" cy="6363384"/>
        </p:xfrm>
        <a:graphic>
          <a:graphicData uri="http://schemas.openxmlformats.org/presentationml/2006/ole">
            <p:oleObj spid="_x0000_s1058" name="CS ChemDraw Drawing" r:id="rId6" imgW="3296518" imgH="2549903" progId="ChemDraw.Document.6.0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89468400"/>
              </p:ext>
            </p:extLst>
          </p:nvPr>
        </p:nvGraphicFramePr>
        <p:xfrm>
          <a:off x="423318" y="7557193"/>
          <a:ext cx="5207596" cy="3949604"/>
        </p:xfrm>
        <a:graphic>
          <a:graphicData uri="http://schemas.openxmlformats.org/presentationml/2006/ole">
            <p:oleObj spid="_x0000_s1059" name="CS ChemDraw Drawing" r:id="rId7" imgW="2307265" imgH="1749426" progId="ChemDraw.Document.6.0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22783253"/>
              </p:ext>
            </p:extLst>
          </p:nvPr>
        </p:nvGraphicFramePr>
        <p:xfrm>
          <a:off x="16357675" y="609880"/>
          <a:ext cx="4856308" cy="4451894"/>
        </p:xfrm>
        <a:graphic>
          <a:graphicData uri="http://schemas.openxmlformats.org/presentationml/2006/ole">
            <p:oleObj spid="_x0000_s1060" name="CS ChemDraw Drawing" r:id="rId8" imgW="2307265" imgH="2115092" progId="ChemDraw.Document.6.0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69119260"/>
              </p:ext>
            </p:extLst>
          </p:nvPr>
        </p:nvGraphicFramePr>
        <p:xfrm>
          <a:off x="16820859" y="7304305"/>
          <a:ext cx="4393124" cy="4202492"/>
        </p:xfrm>
        <a:graphic>
          <a:graphicData uri="http://schemas.openxmlformats.org/presentationml/2006/ole">
            <p:oleObj spid="_x0000_s1061" name="CS ChemDraw Drawing" r:id="rId9" imgW="1645920" imgH="1574229" progId="ChemDraw.Document.6.0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18894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4764" y="950976"/>
            <a:ext cx="18693944" cy="9217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NECESITATEA</a:t>
            </a:r>
          </a:p>
          <a:p>
            <a:r>
              <a:rPr lang="ro-RO" sz="6000" dirty="0" smtClean="0"/>
              <a:t>Nevoia </a:t>
            </a:r>
            <a:r>
              <a:rPr lang="ro-RO" sz="6000" dirty="0"/>
              <a:t>de materiale magnetice (MM) cu proprietăți specifice crește;</a:t>
            </a:r>
          </a:p>
          <a:p>
            <a:r>
              <a:rPr lang="ro-RO" sz="6000" dirty="0"/>
              <a:t>În MM sunt prezente interacțiuni competitive;</a:t>
            </a:r>
          </a:p>
          <a:p>
            <a:r>
              <a:rPr lang="ro-RO" sz="6000" dirty="0"/>
              <a:t>Obținerea proprietăților specifice este posibilă prin asamblarea compușilor coordinativi ai metalelor 3</a:t>
            </a:r>
            <a:r>
              <a:rPr lang="ro-RO" sz="6000" i="1" dirty="0"/>
              <a:t>d</a:t>
            </a:r>
            <a:r>
              <a:rPr lang="ro-RO" sz="6000" dirty="0"/>
              <a:t> cu blocul de metale 4</a:t>
            </a:r>
            <a:r>
              <a:rPr lang="ro-RO" sz="6000" i="1" dirty="0"/>
              <a:t>f</a:t>
            </a:r>
            <a:r>
              <a:rPr lang="ro-RO" sz="6000" dirty="0"/>
              <a:t>;</a:t>
            </a:r>
          </a:p>
          <a:p>
            <a:r>
              <a:rPr lang="ro-RO" sz="6000" dirty="0"/>
              <a:t>Carboxilații – buni candidați pentru asamblarea structurilor 3</a:t>
            </a:r>
            <a:r>
              <a:rPr lang="ro-RO" sz="6000" i="1" dirty="0"/>
              <a:t>d</a:t>
            </a:r>
            <a:r>
              <a:rPr lang="ro-RO" sz="6000" dirty="0"/>
              <a:t> – 4</a:t>
            </a:r>
            <a:r>
              <a:rPr lang="ro-RO" sz="6000" i="1" dirty="0"/>
              <a:t>f</a:t>
            </a:r>
            <a:r>
              <a:rPr lang="ro-RO" sz="6000" dirty="0"/>
              <a:t>.</a:t>
            </a:r>
            <a:endParaRPr lang="en-US" sz="6000" dirty="0"/>
          </a:p>
          <a:p>
            <a:endParaRPr lang="en-US" sz="6000" dirty="0"/>
          </a:p>
        </p:txBody>
      </p:sp>
    </p:spTree>
    <p:extLst>
      <p:ext uri="{BB962C8B-B14F-4D97-AF65-F5344CB8AC3E}">
        <p14:creationId xmlns="" xmlns:p14="http://schemas.microsoft.com/office/powerpoint/2010/main" val="41865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440000" y="14255134"/>
            <a:ext cx="5310164" cy="90873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xagon 5"/>
          <p:cNvSpPr/>
          <p:nvPr/>
        </p:nvSpPr>
        <p:spPr>
          <a:xfrm>
            <a:off x="9464200" y="5817873"/>
            <a:ext cx="2671339" cy="2302879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0666" dirty="0">
                <a:solidFill>
                  <a:schemeClr val="accent2">
                    <a:lumMod val="50000"/>
                  </a:schemeClr>
                </a:solidFill>
              </a:rPr>
              <a:t>Fe</a:t>
            </a:r>
            <a:endParaRPr lang="en-US" sz="10666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6" name="Straight Connector 7"/>
          <p:cNvCxnSpPr>
            <a:stCxn id="5" idx="5"/>
            <a:endCxn id="16" idx="2"/>
          </p:cNvCxnSpPr>
          <p:nvPr/>
        </p:nvCxnSpPr>
        <p:spPr>
          <a:xfrm flipV="1">
            <a:off x="11559819" y="3984001"/>
            <a:ext cx="1494701" cy="1833873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3"/>
          <p:cNvCxnSpPr>
            <a:stCxn id="5" idx="0"/>
            <a:endCxn id="19" idx="1"/>
          </p:cNvCxnSpPr>
          <p:nvPr/>
        </p:nvCxnSpPr>
        <p:spPr>
          <a:xfrm flipV="1">
            <a:off x="12135535" y="6681361"/>
            <a:ext cx="3541013" cy="28795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6"/>
          <p:cNvCxnSpPr>
            <a:stCxn id="5" idx="1"/>
            <a:endCxn id="22" idx="0"/>
          </p:cNvCxnSpPr>
          <p:nvPr/>
        </p:nvCxnSpPr>
        <p:spPr>
          <a:xfrm>
            <a:off x="11559819" y="8120751"/>
            <a:ext cx="1095081" cy="150069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0"/>
          <p:cNvCxnSpPr>
            <a:stCxn id="5" idx="2"/>
            <a:endCxn id="25" idx="3"/>
          </p:cNvCxnSpPr>
          <p:nvPr/>
        </p:nvCxnSpPr>
        <p:spPr>
          <a:xfrm flipH="1">
            <a:off x="9378019" y="8120751"/>
            <a:ext cx="661901" cy="59112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4"/>
          <p:cNvCxnSpPr>
            <a:stCxn id="5" idx="3"/>
            <a:endCxn id="28" idx="3"/>
          </p:cNvCxnSpPr>
          <p:nvPr/>
        </p:nvCxnSpPr>
        <p:spPr>
          <a:xfrm flipH="1" flipV="1">
            <a:off x="7610082" y="6436351"/>
            <a:ext cx="1854118" cy="53296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6"/>
          <p:cNvCxnSpPr>
            <a:stCxn id="5" idx="4"/>
            <a:endCxn id="13" idx="2"/>
          </p:cNvCxnSpPr>
          <p:nvPr/>
        </p:nvCxnSpPr>
        <p:spPr>
          <a:xfrm flipH="1" flipV="1">
            <a:off x="8567957" y="3966376"/>
            <a:ext cx="1471963" cy="185149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4121"/>
          <p:cNvGrpSpPr/>
          <p:nvPr/>
        </p:nvGrpSpPr>
        <p:grpSpPr>
          <a:xfrm>
            <a:off x="5709279" y="65964"/>
            <a:ext cx="4196232" cy="4233602"/>
            <a:chOff x="3029361" y="404936"/>
            <a:chExt cx="2868350" cy="2893895"/>
          </a:xfrm>
        </p:grpSpPr>
        <p:pic>
          <p:nvPicPr>
            <p:cNvPr id="13" name="Picture 5" descr="D:\Files\Teze\Presentations\ppt_master\HEPTA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44925">
              <a:off x="3029361" y="404936"/>
              <a:ext cx="2349630" cy="289389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812488" y="744378"/>
              <a:ext cx="1085223" cy="329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3201" dirty="0"/>
                <a:t>NC = 7</a:t>
              </a:r>
              <a:endParaRPr lang="en-US" sz="3201" dirty="0"/>
            </a:p>
          </p:txBody>
        </p:sp>
      </p:grpSp>
      <p:grpSp>
        <p:nvGrpSpPr>
          <p:cNvPr id="15" name="Group 4122"/>
          <p:cNvGrpSpPr/>
          <p:nvPr/>
        </p:nvGrpSpPr>
        <p:grpSpPr>
          <a:xfrm>
            <a:off x="12085976" y="400440"/>
            <a:ext cx="4425978" cy="4057709"/>
            <a:chOff x="7124253" y="513329"/>
            <a:chExt cx="2798294" cy="2874710"/>
          </a:xfrm>
        </p:grpSpPr>
        <p:pic>
          <p:nvPicPr>
            <p:cNvPr id="16" name="Picture 8" descr="D:\Files\Teze\Presentations\ppt_master\TRI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02893">
              <a:off x="7124253" y="738196"/>
              <a:ext cx="2798294" cy="264984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8736614" y="513329"/>
              <a:ext cx="1085223" cy="329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3201" dirty="0"/>
                <a:t>NC = 3</a:t>
              </a:r>
              <a:endParaRPr lang="en-US" sz="3201" dirty="0"/>
            </a:p>
          </p:txBody>
        </p:sp>
      </p:grpSp>
      <p:grpSp>
        <p:nvGrpSpPr>
          <p:cNvPr id="18" name="Group 4123"/>
          <p:cNvGrpSpPr/>
          <p:nvPr/>
        </p:nvGrpSpPr>
        <p:grpSpPr>
          <a:xfrm>
            <a:off x="15676548" y="3497971"/>
            <a:ext cx="6366779" cy="6619296"/>
            <a:chOff x="9144000" y="2847923"/>
            <a:chExt cx="3581400" cy="3723446"/>
          </a:xfrm>
        </p:grpSpPr>
        <p:pic>
          <p:nvPicPr>
            <p:cNvPr id="19" name="Picture 4" descr="D:\Files\Teze\Presentations\ppt_master\dn320blue_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2847923"/>
              <a:ext cx="3581400" cy="35814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1132266" y="6242352"/>
              <a:ext cx="1085223" cy="329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3201" dirty="0"/>
                <a:t>NC = 4</a:t>
              </a:r>
              <a:endParaRPr lang="en-US" sz="3201" dirty="0"/>
            </a:p>
          </p:txBody>
        </p:sp>
      </p:grpSp>
      <p:grpSp>
        <p:nvGrpSpPr>
          <p:cNvPr id="21" name="Group 4124"/>
          <p:cNvGrpSpPr/>
          <p:nvPr/>
        </p:nvGrpSpPr>
        <p:grpSpPr>
          <a:xfrm>
            <a:off x="11782962" y="9134589"/>
            <a:ext cx="4254207" cy="4108733"/>
            <a:chOff x="6953805" y="6018599"/>
            <a:chExt cx="3848280" cy="3716688"/>
          </a:xfrm>
        </p:grpSpPr>
        <p:pic>
          <p:nvPicPr>
            <p:cNvPr id="22" name="Picture 6" descr="D:\Files\Teze\Presentations\ppt_master\I_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183845">
              <a:off x="7085397" y="6018599"/>
              <a:ext cx="3716688" cy="371668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6953805" y="7365097"/>
              <a:ext cx="1085223" cy="329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3201" dirty="0"/>
                <a:t>NC = 6</a:t>
              </a:r>
              <a:endParaRPr lang="en-US" sz="3201" dirty="0"/>
            </a:p>
          </p:txBody>
        </p:sp>
      </p:grpSp>
      <p:grpSp>
        <p:nvGrpSpPr>
          <p:cNvPr id="24" name="Group 4125"/>
          <p:cNvGrpSpPr/>
          <p:nvPr/>
        </p:nvGrpSpPr>
        <p:grpSpPr>
          <a:xfrm>
            <a:off x="4136409" y="7416514"/>
            <a:ext cx="5569292" cy="5211860"/>
            <a:chOff x="1228413" y="4971550"/>
            <a:chExt cx="4534855" cy="4534855"/>
          </a:xfrm>
        </p:grpSpPr>
        <p:pic>
          <p:nvPicPr>
            <p:cNvPr id="25" name="Picture 7" descr="D:\Files\Teze\Presentations\ppt_master\JACScif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15450">
              <a:off x="1228413" y="4971550"/>
              <a:ext cx="4534855" cy="453485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1455830" y="8314222"/>
              <a:ext cx="1085223" cy="329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3201" dirty="0"/>
                <a:t>NC = 8</a:t>
              </a:r>
              <a:endParaRPr lang="en-US" sz="3201" dirty="0"/>
            </a:p>
          </p:txBody>
        </p:sp>
      </p:grpSp>
      <p:grpSp>
        <p:nvGrpSpPr>
          <p:cNvPr id="27" name="Group 4126"/>
          <p:cNvGrpSpPr/>
          <p:nvPr/>
        </p:nvGrpSpPr>
        <p:grpSpPr>
          <a:xfrm>
            <a:off x="1079220" y="4680656"/>
            <a:ext cx="6530862" cy="3440095"/>
            <a:chOff x="0" y="3418131"/>
            <a:chExt cx="4606502" cy="2296869"/>
          </a:xfrm>
        </p:grpSpPr>
        <p:pic>
          <p:nvPicPr>
            <p:cNvPr id="28" name="Picture 3" descr="D:\Files\Teze\Presentations\ppt_master\darkwa126_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65732"/>
              <a:ext cx="4606502" cy="22492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1143312" y="3418131"/>
              <a:ext cx="1085223" cy="329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3201" dirty="0"/>
                <a:t>NC = 5</a:t>
              </a:r>
              <a:endParaRPr lang="en-US" sz="320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13518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/>
        </p:nvSpPr>
        <p:spPr>
          <a:xfrm>
            <a:off x="203200" y="8795603"/>
            <a:ext cx="12954000" cy="13160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406382" indent="-406382" algn="l" defTabSz="1625529" rtl="0" eaLnBrk="1" latinLnBrk="0" hangingPunct="1">
              <a:lnSpc>
                <a:spcPct val="90000"/>
              </a:lnSpc>
              <a:spcBef>
                <a:spcPts val="1778"/>
              </a:spcBef>
              <a:buFont typeface="Arial" panose="020B0604020202020204" pitchFamily="34" charset="0"/>
              <a:buChar char="•"/>
              <a:defRPr sz="49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47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4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31911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676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40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70204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2969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5733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498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/>
              <a:t>Unitatea</a:t>
            </a:r>
            <a:r>
              <a:rPr lang="en-GB" dirty="0" smtClean="0"/>
              <a:t>  </a:t>
            </a:r>
            <a:r>
              <a:rPr lang="en-GB" dirty="0" err="1" smtClean="0"/>
              <a:t>func</a:t>
            </a:r>
            <a:r>
              <a:rPr lang="en-US" dirty="0" smtClean="0"/>
              <a:t>ț</a:t>
            </a:r>
            <a:r>
              <a:rPr lang="en-GB" dirty="0" err="1" smtClean="0"/>
              <a:t>ional</a:t>
            </a:r>
            <a:r>
              <a:rPr lang="en-US" dirty="0" smtClean="0"/>
              <a:t>ă {[</a:t>
            </a:r>
            <a:r>
              <a:rPr lang="en-US" dirty="0" err="1" smtClean="0"/>
              <a:t>Fe</a:t>
            </a:r>
            <a:r>
              <a:rPr lang="en-US" baseline="-25000" dirty="0" err="1" smtClean="0"/>
              <a:t>8</a:t>
            </a:r>
            <a:r>
              <a:rPr lang="en-US" dirty="0" err="1" smtClean="0"/>
              <a:t>O</a:t>
            </a:r>
            <a:r>
              <a:rPr lang="en-US" baseline="-25000" dirty="0" err="1" smtClean="0"/>
              <a:t>3</a:t>
            </a:r>
            <a:r>
              <a:rPr lang="en-US" dirty="0" smtClean="0"/>
              <a:t>(tea)(</a:t>
            </a:r>
            <a:r>
              <a:rPr lang="en-US" dirty="0" err="1" smtClean="0"/>
              <a:t>teaH</a:t>
            </a:r>
            <a:r>
              <a:rPr lang="en-US" dirty="0" smtClean="0"/>
              <a:t>)</a:t>
            </a:r>
            <a:r>
              <a:rPr lang="en-US" baseline="-25000" dirty="0" smtClean="0"/>
              <a:t>3</a:t>
            </a:r>
            <a:r>
              <a:rPr lang="en-US" dirty="0" smtClean="0"/>
              <a:t>(</a:t>
            </a:r>
            <a:r>
              <a:rPr lang="en-US" dirty="0" err="1" smtClean="0"/>
              <a:t>HCOO</a:t>
            </a:r>
            <a:r>
              <a:rPr lang="en-US" dirty="0" smtClean="0"/>
              <a:t>)</a:t>
            </a:r>
            <a:r>
              <a:rPr lang="en-US" baseline="-25000" dirty="0" smtClean="0"/>
              <a:t>6</a:t>
            </a:r>
            <a:r>
              <a:rPr lang="en-US" dirty="0" smtClean="0"/>
              <a:t>]</a:t>
            </a:r>
            <a:r>
              <a:rPr lang="en-US" baseline="-25000" dirty="0" smtClean="0"/>
              <a:t>8</a:t>
            </a:r>
            <a:r>
              <a:rPr lang="en-US" dirty="0" smtClean="0"/>
              <a:t>(</a:t>
            </a:r>
            <a:r>
              <a:rPr lang="en-US" dirty="0" err="1" smtClean="0"/>
              <a:t>HCOO</a:t>
            </a:r>
            <a:r>
              <a:rPr lang="en-US" dirty="0" smtClean="0"/>
              <a:t>)1</a:t>
            </a:r>
            <a:r>
              <a:rPr lang="en-US" baseline="-25000" dirty="0" smtClean="0"/>
              <a:t>2</a:t>
            </a:r>
            <a:r>
              <a:rPr lang="en-US" dirty="0" smtClean="0"/>
              <a:t>}(</a:t>
            </a:r>
            <a:r>
              <a:rPr lang="en-US" dirty="0" err="1" smtClean="0"/>
              <a:t>ClO</a:t>
            </a:r>
            <a:r>
              <a:rPr lang="en-US" baseline="-25000" dirty="0" err="1" smtClean="0"/>
              <a:t>4</a:t>
            </a:r>
            <a:r>
              <a:rPr lang="en-US" dirty="0" smtClean="0"/>
              <a:t>)</a:t>
            </a:r>
            <a:r>
              <a:rPr lang="en-US" baseline="-25000" dirty="0" err="1" smtClean="0"/>
              <a:t>12</a:t>
            </a:r>
            <a:r>
              <a:rPr lang="en-US" dirty="0" err="1" smtClean="0"/>
              <a:t>∙3CH</a:t>
            </a:r>
            <a:r>
              <a:rPr lang="en-US" baseline="-25000" dirty="0" err="1" smtClean="0"/>
              <a:t>3</a:t>
            </a:r>
            <a:r>
              <a:rPr lang="en-US" dirty="0" err="1" smtClean="0"/>
              <a:t>OH∙36H</a:t>
            </a:r>
            <a:r>
              <a:rPr lang="en-US" baseline="-25000" dirty="0" err="1" smtClean="0"/>
              <a:t>2</a:t>
            </a:r>
            <a:r>
              <a:rPr lang="en-US" dirty="0" err="1" smtClean="0"/>
              <a:t>O</a:t>
            </a:r>
            <a:endParaRPr lang="en-US" dirty="0"/>
          </a:p>
        </p:txBody>
      </p:sp>
      <p:pic>
        <p:nvPicPr>
          <p:cNvPr id="5" name="Content Placeholder 12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0"/>
            <a:ext cx="9160933" cy="9160933"/>
          </a:xfrm>
          <a:prstGeom prst="rect">
            <a:avLst/>
          </a:prstGeom>
        </p:spPr>
      </p:pic>
      <p:sp>
        <p:nvSpPr>
          <p:cNvPr id="6" name="Text Placeholder 7"/>
          <p:cNvSpPr txBox="1">
            <a:spLocks/>
          </p:cNvSpPr>
          <p:nvPr/>
        </p:nvSpPr>
        <p:spPr>
          <a:xfrm>
            <a:off x="13157200" y="9812868"/>
            <a:ext cx="7544647" cy="119422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06382" indent="-406382" algn="l" defTabSz="1625529" rtl="0" eaLnBrk="1" latinLnBrk="0" hangingPunct="1">
              <a:lnSpc>
                <a:spcPct val="90000"/>
              </a:lnSpc>
              <a:spcBef>
                <a:spcPts val="1778"/>
              </a:spcBef>
              <a:buFont typeface="Arial" panose="020B0604020202020204" pitchFamily="34" charset="0"/>
              <a:buChar char="•"/>
              <a:defRPr sz="49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47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4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31911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676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40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70204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2969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5733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498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Cubul</a:t>
            </a:r>
            <a:r>
              <a:rPr lang="en-US" dirty="0" smtClean="0"/>
              <a:t> </a:t>
            </a:r>
            <a:r>
              <a:rPr lang="en-GB" dirty="0" smtClean="0"/>
              <a:t>{</a:t>
            </a:r>
            <a:r>
              <a:rPr lang="en-GB" dirty="0" err="1" smtClean="0"/>
              <a:t>Fe</a:t>
            </a:r>
            <a:r>
              <a:rPr lang="en-GB" baseline="-25000" dirty="0" err="1" smtClean="0"/>
              <a:t>64</a:t>
            </a:r>
            <a:r>
              <a:rPr lang="en-GB" dirty="0" smtClean="0"/>
              <a:t>} </a:t>
            </a:r>
            <a:r>
              <a:rPr lang="en-GB" dirty="0" err="1" smtClean="0"/>
              <a:t>alcătuit</a:t>
            </a:r>
            <a:r>
              <a:rPr lang="en-GB" dirty="0" smtClean="0"/>
              <a:t> din 8 </a:t>
            </a:r>
            <a:r>
              <a:rPr lang="en-GB" dirty="0" err="1" smtClean="0"/>
              <a:t>unități</a:t>
            </a:r>
            <a:r>
              <a:rPr lang="en-GB" dirty="0" smtClean="0"/>
              <a:t> </a:t>
            </a:r>
            <a:r>
              <a:rPr lang="en-GB" dirty="0" err="1" smtClean="0"/>
              <a:t>funcționale</a:t>
            </a:r>
            <a:endParaRPr lang="en-US" dirty="0"/>
          </a:p>
        </p:txBody>
      </p:sp>
      <p:pic>
        <p:nvPicPr>
          <p:cNvPr id="7" name="Content Placeholder 13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380" y="135643"/>
            <a:ext cx="9397823" cy="9397823"/>
          </a:xfrm>
          <a:prstGeom prst="rect">
            <a:avLst/>
          </a:prstGeom>
        </p:spPr>
      </p:pic>
      <p:sp>
        <p:nvSpPr>
          <p:cNvPr id="9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7372774" y="11201827"/>
            <a:ext cx="5405120" cy="51117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Tao Liu, Yan-Juan Zhang, </a:t>
            </a:r>
            <a:r>
              <a:rPr lang="en-US" dirty="0" err="1">
                <a:solidFill>
                  <a:schemeClr val="tx1"/>
                </a:solidFill>
              </a:rPr>
              <a:t>Zhe</a:t>
            </a:r>
            <a:r>
              <a:rPr lang="en-US" dirty="0">
                <a:solidFill>
                  <a:schemeClr val="tx1"/>
                </a:solidFill>
              </a:rPr>
              <a:t>-Ming Wang, and Song </a:t>
            </a:r>
            <a:r>
              <a:rPr lang="en-US" dirty="0" err="1">
                <a:solidFill>
                  <a:schemeClr val="tx1"/>
                </a:solidFill>
              </a:rPr>
              <a:t>Gao</a:t>
            </a:r>
            <a:r>
              <a:rPr lang="en-US" dirty="0">
                <a:solidFill>
                  <a:schemeClr val="tx1"/>
                </a:solidFill>
              </a:rPr>
              <a:t>, J. AM. CHEM. SOC. 2008, 130, 10500–10501</a:t>
            </a:r>
          </a:p>
        </p:txBody>
      </p:sp>
    </p:spTree>
    <p:extLst>
      <p:ext uri="{BB962C8B-B14F-4D97-AF65-F5344CB8AC3E}">
        <p14:creationId xmlns="" xmlns:p14="http://schemas.microsoft.com/office/powerpoint/2010/main" val="36250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320</Words>
  <Application>Microsoft Office PowerPoint</Application>
  <PresentationFormat>Произвольный</PresentationFormat>
  <Paragraphs>43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CS ChemDraw Drawing</vt:lpstr>
      <vt:lpstr>Sinteza precursorilor și descrierea compușilor noi obținuți</vt:lpstr>
      <vt:lpstr>Unde anume în IFA își desfășoară  activitatea?</vt:lpstr>
      <vt:lpstr>Activități planificate în laborator?</vt:lpstr>
      <vt:lpstr>Sintetiza precursorilor</vt:lpstr>
      <vt:lpstr>Precursorii obținuți se folosesc la alte sinteze</vt:lpstr>
      <vt:lpstr>Слайд 6</vt:lpstr>
      <vt:lpstr>Слайд 7</vt:lpstr>
      <vt:lpstr>Слайд 8</vt:lpstr>
      <vt:lpstr>Слайд 9</vt:lpstr>
      <vt:lpstr>Magneții Moleculari</vt:lpstr>
      <vt:lpstr>Particularități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 face Dănuț la IFA?</dc:title>
  <dc:creator>Podgornii Daniel</dc:creator>
  <cp:lastModifiedBy>Home</cp:lastModifiedBy>
  <cp:revision>12</cp:revision>
  <dcterms:created xsi:type="dcterms:W3CDTF">2018-02-12T21:57:41Z</dcterms:created>
  <dcterms:modified xsi:type="dcterms:W3CDTF">2018-03-16T14:04:08Z</dcterms:modified>
</cp:coreProperties>
</file>