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54"/>
  </p:notesMasterIdLst>
  <p:sldIdLst>
    <p:sldId id="256" r:id="rId2"/>
    <p:sldId id="266" r:id="rId3"/>
    <p:sldId id="278" r:id="rId4"/>
    <p:sldId id="342" r:id="rId5"/>
    <p:sldId id="333" r:id="rId6"/>
    <p:sldId id="334" r:id="rId7"/>
    <p:sldId id="335" r:id="rId8"/>
    <p:sldId id="336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29" r:id="rId20"/>
    <p:sldId id="330" r:id="rId21"/>
    <p:sldId id="303" r:id="rId22"/>
    <p:sldId id="305" r:id="rId23"/>
    <p:sldId id="304" r:id="rId24"/>
    <p:sldId id="306" r:id="rId25"/>
    <p:sldId id="307" r:id="rId26"/>
    <p:sldId id="308" r:id="rId27"/>
    <p:sldId id="309" r:id="rId28"/>
    <p:sldId id="310" r:id="rId29"/>
    <p:sldId id="311" r:id="rId30"/>
    <p:sldId id="332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273" r:id="rId47"/>
    <p:sldId id="275" r:id="rId48"/>
    <p:sldId id="327" r:id="rId49"/>
    <p:sldId id="328" r:id="rId50"/>
    <p:sldId id="271" r:id="rId51"/>
    <p:sldId id="282" r:id="rId52"/>
    <p:sldId id="28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7" autoAdjust="0"/>
    <p:restoredTop sz="94238" autoAdjust="0"/>
  </p:normalViewPr>
  <p:slideViewPr>
    <p:cSldViewPr>
      <p:cViewPr varScale="1">
        <p:scale>
          <a:sx n="68" d="100"/>
          <a:sy n="68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5BF21-9CBC-4669-8E44-87151F6A1491}" type="datetimeFigureOut">
              <a:rPr lang="ro-RO" smtClean="0"/>
              <a:t>29.05.2019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5B324-92F9-44AA-8345-8FD748F0E3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800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5B324-92F9-44AA-8345-8FD748F0E36A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055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6A1AA-71B3-49AD-A4E1-3A339858EB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7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401B-E111-4766-B1E3-E3E8111EC7F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96E2-8B5D-4BF7-9771-5D946184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8.jpe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8260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chimiei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terpenoidelor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o-RO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Republica </a:t>
            </a:r>
            <a:r>
              <a:rPr lang="ro-RO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 </a:t>
            </a:r>
            <a:endParaRPr lang="ro-RO" sz="2400" dirty="0" smtClean="0"/>
          </a:p>
          <a:p>
            <a:pPr algn="ctr">
              <a:lnSpc>
                <a:spcPct val="150000"/>
              </a:lnSpc>
            </a:pPr>
            <a:endParaRPr lang="ro-RO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o-RO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o-RO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ro-RO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Nicon</a:t>
            </a:r>
            <a:r>
              <a:rPr lang="ro-RO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Ungur</a:t>
            </a:r>
            <a:endParaRPr lang="ro-RO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Institutul </a:t>
            </a:r>
            <a:r>
              <a:rPr lang="ro-RO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Chimie MECC</a:t>
            </a:r>
            <a:endParaRPr lang="ro-RO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515719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Chişinău - 29 mai 2019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1472" y="857232"/>
          <a:ext cx="7715304" cy="442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S ChemDraw Drawing" r:id="rId3" imgW="5021170" imgH="2882891" progId="ChemDraw.Document.6.0">
                  <p:embed/>
                </p:oleObj>
              </mc:Choice>
              <mc:Fallback>
                <p:oleObj name="CS ChemDraw Drawing" r:id="rId3" imgW="5021170" imgH="28828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857232"/>
                        <a:ext cx="7715304" cy="4429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35716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Reacția de ozonizare a sclareolului la temperatură joasă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786454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Vlad, P.F.,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(4), 502-511.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8596" y="1500174"/>
          <a:ext cx="8085602" cy="371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S ChemDraw Drawing" r:id="rId3" imgW="6025620" imgH="2768979" progId="ChemDraw.Document.6.0">
                  <p:embed/>
                </p:oleObj>
              </mc:Choice>
              <mc:Fallback>
                <p:oleObj name="CS ChemDraw Drawing" r:id="rId3" imgW="6025620" imgH="27689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500174"/>
                        <a:ext cx="8085602" cy="3714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00035" y="57148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Reacția de ozonizare a sclareolului în compuși homodrimanici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5929330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Vlad, P.F.,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(4), 502-511.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57158" y="1214422"/>
          <a:ext cx="8223342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S ChemDraw Drawing" r:id="rId3" imgW="5947877" imgH="2532517" progId="ChemDraw.Document.6.0">
                  <p:embed/>
                </p:oleObj>
              </mc:Choice>
              <mc:Fallback>
                <p:oleObj name="CS ChemDraw Drawing" r:id="rId3" imgW="5947877" imgH="25325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214422"/>
                        <a:ext cx="8223342" cy="35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500042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Reacția de ozonizare a sclareolului în compuși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-labdanici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85918" y="564357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Vlad, P.F.,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(4), 502-511</a:t>
            </a:r>
            <a:r>
              <a:rPr lang="ro-RO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85720" y="1643050"/>
          <a:ext cx="8429684" cy="235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S ChemDraw Drawing" r:id="rId4" imgW="5893079" imgH="1650104" progId="ChemDraw.Document.6.0">
                  <p:embed/>
                </p:oleObj>
              </mc:Choice>
              <mc:Fallback>
                <p:oleObj name="CS ChemDraw Drawing" r:id="rId4" imgW="5893079" imgH="16501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643050"/>
                        <a:ext cx="8429684" cy="2359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71435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Reacția de ozonizare a sclareolului în (+)-sclareolid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5572140"/>
            <a:ext cx="71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Vlad, P.F.,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(4), 502-511.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14414" y="1571612"/>
          <a:ext cx="7072362" cy="368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S ChemDraw Drawing" r:id="rId3" imgW="4618958" imgH="2407538" progId="ChemDraw.Document.6.0">
                  <p:embed/>
                </p:oleObj>
              </mc:Choice>
              <mc:Fallback>
                <p:oleObj name="CS ChemDraw Drawing" r:id="rId3" imgW="4618958" imgH="24075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571612"/>
                        <a:ext cx="7072362" cy="368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64291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Reacția de ozonizare a sclareoloxidului în compuși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-labdanici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1538" y="5643578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Aricu, A. N.,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(2), 209-214.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28596" y="1214422"/>
          <a:ext cx="8344877" cy="35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S ChemDraw Drawing" r:id="rId3" imgW="6342531" imgH="2715262" progId="ChemDraw.Document.6.0">
                  <p:embed/>
                </p:oleObj>
              </mc:Choice>
              <mc:Fallback>
                <p:oleObj name="CS ChemDraw Drawing" r:id="rId3" imgW="6342531" imgH="27152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14422"/>
                        <a:ext cx="8344877" cy="35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571480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dirijată a sclareoloxidului prin ozonizarea  (-)-sclareolului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5786" y="557214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Kulcitki, V.; et al. Brevet de invenţie nr. 4209 MD. BOPI 3/2013, p. 20-21.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Particularitatea caracteristică a izoprenoidelor naturale de conținutul </a:t>
            </a:r>
            <a:r>
              <a:rPr lang="ro-R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o-RO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o-R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-C</a:t>
            </a:r>
            <a:r>
              <a:rPr lang="ro-RO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constă în diversitatea structurilor lor ciclice, la care revin doar cinci precursori alifatici – alcooli izoprenici de același conținut.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8" lvl="0" indent="536575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geraniolul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3038" lvl="0" indent="536575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farnesolul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3038" lvl="0" indent="536575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geranilgeraniolul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3038" lvl="0" indent="536575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geranilfarnesolul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3038" lvl="0" indent="536575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farnesilfarnesolul</a:t>
            </a: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642918"/>
            <a:ext cx="78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pofida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acestei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diversități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present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 mare parte din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terpenoidele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au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propuse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scheme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biogenetice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corelează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structura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stereochimia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cu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precursorilor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alifatici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aciclici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Drept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bază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teoretică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aceasta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servit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regula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biogenetică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izoprenului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formulată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Laureatul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Premiului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Nobel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Ruzicka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începutul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50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secolului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trecut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Cercetările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ulterioare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având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scopul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a argument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chimic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această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regul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au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adus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clarificarea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legită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ale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reac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iei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ciclizare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electrofilă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mecanismului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elaborarea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celor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generale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căi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sinteză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terpenoidelor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928670"/>
            <a:ext cx="76438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Astfel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căi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s-au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dovedit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ciclizarea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electrofilă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izoprenoidelor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alifatice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sub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acțiunea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electrofililor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exterior,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analogilor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rezultatul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solvolizei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eterilor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sulfonați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acetaților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esterilor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alcoolilor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alilici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calitate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electrofili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exterior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ciclizarea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terpenoidelor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alifatice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s-au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utilizat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reagen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cei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universali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ob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inerea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terpenoidelor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s-au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dovedit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acizii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protonici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obișnuiți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295275" y="1089025"/>
          <a:ext cx="8456613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CS ChemDraw Drawing" r:id="rId3" imgW="6046676" imgH="2784095" progId="ChemDraw.Document.6.0">
                  <p:embed/>
                </p:oleObj>
              </mc:Choice>
              <mc:Fallback>
                <p:oleObj name="CS ChemDraw Drawing" r:id="rId3" imgW="6046676" imgH="278409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089025"/>
                        <a:ext cx="8456613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5286388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(23), 3947-3958.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Compozi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alcooli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diterpenici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ciclizarea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labdadienolului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2775" y="1"/>
            <a:ext cx="7703641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 anchor="ctr"/>
          <a:lstStyle/>
          <a:p>
            <a:pPr algn="ctr" defTabSz="904875" eaLnBrk="1" hangingPunct="1"/>
            <a:endParaRPr lang="ru-RU" altLang="ru-RU" sz="3000" b="1" dirty="0">
              <a:solidFill>
                <a:schemeClr val="tx2"/>
              </a:solidFill>
            </a:endParaRPr>
          </a:p>
        </p:txBody>
      </p:sp>
      <p:pic>
        <p:nvPicPr>
          <p:cNvPr id="6" name="Picture 64" descr="Lazurevsc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 t="7327" r="29332" b="22603"/>
          <a:stretch>
            <a:fillRect/>
          </a:stretch>
        </p:blipFill>
        <p:spPr bwMode="auto">
          <a:xfrm>
            <a:off x="612775" y="404664"/>
            <a:ext cx="2237328" cy="290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7" descr="New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88" y="3429000"/>
            <a:ext cx="2923128" cy="26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340768"/>
            <a:ext cx="4605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eorghe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LAZURIEVSKI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o-R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o-R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06.05.1906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20.09.1987</a:t>
            </a:r>
            <a:r>
              <a:rPr lang="ro-R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fondatorul Chimiei Organice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 Chimiei Bioorganice din Moldova</a:t>
            </a:r>
            <a:endParaRPr lang="en-US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251" y="4066530"/>
            <a:ext cx="3815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ro-RO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VLAD </a:t>
            </a:r>
            <a:endParaRPr lang="ro-RO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(06.06.1936 – 24.03.2017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00" b="1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fondatorul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colii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tiinţifice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himie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ioorganică</a:t>
            </a:r>
            <a:r>
              <a:rPr lang="ro-RO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himie </a:t>
            </a:r>
            <a:r>
              <a:rPr lang="ro-RO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Terpenoidelor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6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Republica</a:t>
            </a:r>
            <a:r>
              <a:rPr lang="en-US" sz="1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Moldova</a:t>
            </a:r>
            <a:endParaRPr lang="en-US" sz="1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28596" y="1142984"/>
          <a:ext cx="8478283" cy="41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CS ChemDraw Drawing" r:id="rId3" imgW="6045326" imgH="2954693" progId="ChemDraw.Document.6.0">
                  <p:embed/>
                </p:oleObj>
              </mc:Choice>
              <mc:Fallback>
                <p:oleObj name="CS ChemDraw Drawing" r:id="rId3" imgW="6045326" imgH="29546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2984"/>
                        <a:ext cx="8478283" cy="4143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557214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(23), 3947-3958.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Barba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1988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(5), 612-614.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5716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Compozi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hidrocarburi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ciclizarea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labdadienolului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214422"/>
            <a:ext cx="78581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Totodată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pofida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succese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realizarea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reacției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ciclizare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electrofilă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nu s-a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reușit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obțină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randamente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terpenoidele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ciclice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structură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regulată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cazul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când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moleculă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conțin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2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carbocicle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S-a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stabilit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calitate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reagenți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eficiență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înaltă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reacția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ciclizare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electrofilă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pot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servi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superacizii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la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temperaturi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joase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Î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calitate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superacid a fost utilizat </a:t>
            </a:r>
            <a:r>
              <a:rPr lang="ro-RO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acidul fluorsulfonic</a:t>
            </a:r>
            <a:r>
              <a:rPr lang="ro-RO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o-RO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în mediu de nitropropan sau de fluorclorsulfuril.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2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809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Mecanismul reacției de ciclizare superacidă a acetaților labdanici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00034" y="1071546"/>
          <a:ext cx="821055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S ChemDraw Drawing" r:id="rId3" imgW="6499366" imgH="3364722" progId="ChemDraw.Document.6.0">
                  <p:embed/>
                </p:oleObj>
              </mc:Choice>
              <mc:Fallback>
                <p:oleObj name="CS ChemDraw Drawing" r:id="rId3" imgW="6499366" imgH="33647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71546"/>
                        <a:ext cx="8210550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592933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Zh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Org.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Khim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1986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(12), 2519-2533.</a:t>
            </a:r>
          </a:p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Russ. Chem. Bull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(12), 2390-2403.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857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biomimetică a diterpenoidelor isocopalice. Ciclizarea acetaților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357188" y="1643063"/>
          <a:ext cx="8515350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CS ChemDraw Drawing" r:id="rId3" imgW="6083657" imgH="2091985" progId="ChemDraw.Document.6.0">
                  <p:embed/>
                </p:oleObj>
              </mc:Choice>
              <mc:Fallback>
                <p:oleObj name="CS ChemDraw Drawing" r:id="rId3" imgW="6083657" imgH="209198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43063"/>
                        <a:ext cx="8515350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550070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Vlad</a:t>
            </a:r>
            <a:r>
              <a:rPr lang="en-US" sz="1400" dirty="0" smtClean="0">
                <a:solidFill>
                  <a:srgbClr val="0000FF"/>
                </a:solidFill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</a:rPr>
              <a:t>, N. et al. </a:t>
            </a:r>
            <a:r>
              <a:rPr lang="en-US" sz="1400" i="1" dirty="0" err="1" smtClean="0">
                <a:solidFill>
                  <a:srgbClr val="0000FF"/>
                </a:solidFill>
              </a:rPr>
              <a:t>Zh</a:t>
            </a:r>
            <a:r>
              <a:rPr lang="en-US" sz="1400" i="1" dirty="0" smtClean="0">
                <a:solidFill>
                  <a:srgbClr val="0000FF"/>
                </a:solidFill>
              </a:rPr>
              <a:t>. Org. </a:t>
            </a:r>
            <a:r>
              <a:rPr lang="en-US" sz="1400" i="1" dirty="0" err="1" smtClean="0">
                <a:solidFill>
                  <a:srgbClr val="0000FF"/>
                </a:solidFill>
              </a:rPr>
              <a:t>Khim</a:t>
            </a:r>
            <a:r>
              <a:rPr lang="en-US" sz="1400" dirty="0" smtClean="0">
                <a:solidFill>
                  <a:srgbClr val="0000FF"/>
                </a:solidFill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</a:rPr>
              <a:t>1986</a:t>
            </a:r>
            <a:r>
              <a:rPr lang="en-US" sz="1400" dirty="0" smtClean="0">
                <a:solidFill>
                  <a:srgbClr val="0000FF"/>
                </a:solidFill>
              </a:rPr>
              <a:t>,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 smtClean="0">
                <a:solidFill>
                  <a:srgbClr val="0000FF"/>
                </a:solidFill>
              </a:rPr>
              <a:t>22</a:t>
            </a:r>
            <a:r>
              <a:rPr lang="en-US" sz="1400" dirty="0" smtClean="0">
                <a:solidFill>
                  <a:srgbClr val="0000FF"/>
                </a:solidFill>
              </a:rPr>
              <a:t> (12), 2519-2533.</a:t>
            </a:r>
            <a:endParaRPr lang="ro-RO" sz="1400" dirty="0" smtClean="0">
              <a:solidFill>
                <a:srgbClr val="0000FF"/>
              </a:solidFill>
            </a:endParaRPr>
          </a:p>
          <a:p>
            <a:r>
              <a:rPr lang="en-US" sz="1400" dirty="0" err="1" smtClean="0">
                <a:solidFill>
                  <a:srgbClr val="0000FF"/>
                </a:solidFill>
              </a:rPr>
              <a:t>Vlad</a:t>
            </a:r>
            <a:r>
              <a:rPr lang="en-US" sz="1400" dirty="0" smtClean="0">
                <a:solidFill>
                  <a:srgbClr val="0000FF"/>
                </a:solidFill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</a:rPr>
              <a:t>, N. et al. </a:t>
            </a:r>
            <a:r>
              <a:rPr lang="en-US" sz="1400" i="1" dirty="0" smtClean="0">
                <a:solidFill>
                  <a:srgbClr val="0000FF"/>
                </a:solidFill>
              </a:rPr>
              <a:t>Russ. Chem. Bull</a:t>
            </a:r>
            <a:r>
              <a:rPr lang="en-US" sz="1400" dirty="0" smtClean="0">
                <a:solidFill>
                  <a:srgbClr val="0000FF"/>
                </a:solidFill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</a:rPr>
              <a:t>1995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</a:rPr>
              <a:t>44</a:t>
            </a:r>
            <a:r>
              <a:rPr lang="en-US" sz="1400" dirty="0" smtClean="0">
                <a:solidFill>
                  <a:srgbClr val="0000FF"/>
                </a:solidFill>
              </a:rPr>
              <a:t> (12), 2390-2403.</a:t>
            </a:r>
            <a:r>
              <a:rPr lang="ro-RO" sz="1400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biomimetică a diterpenoidelor isocopalice. </a:t>
            </a:r>
          </a:p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Ciclizarea alcoolilor alilici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o-RO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71472" y="1643050"/>
          <a:ext cx="8025644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CS ChemDraw Drawing" r:id="rId3" imgW="5899018" imgH="2047986" progId="ChemDraw.Document.6.0">
                  <p:embed/>
                </p:oleObj>
              </mc:Choice>
              <mc:Fallback>
                <p:oleObj name="CS ChemDraw Drawing" r:id="rId3" imgW="5899018" imgH="204798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643050"/>
                        <a:ext cx="8025644" cy="2786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85789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Zh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Org.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Khim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1986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(12), 2519-2533.</a:t>
            </a:r>
            <a:endParaRPr lang="ro-RO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Russ. Chem. Bull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(12), 2390-2403.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1428728" y="714356"/>
          <a:ext cx="6000792" cy="551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CS ChemDraw Drawing" r:id="rId3" imgW="5591015" imgH="5140075" progId="ChemDraw.Document.6.0">
                  <p:embed/>
                </p:oleObj>
              </mc:Choice>
              <mc:Fallback>
                <p:oleObj name="CS ChemDraw Drawing" r:id="rId3" imgW="5591015" imgH="514007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714356"/>
                        <a:ext cx="6000792" cy="551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28572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biomimetică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drimenolului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9-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-drimenolului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6429396"/>
            <a:ext cx="642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Polovinka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M. P.; …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 Org. Chem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(6), 1509-1517.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714348" y="785794"/>
          <a:ext cx="5380037" cy="578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CS ChemDraw Drawing" r:id="rId3" imgW="5380731" imgH="5789265" progId="ChemDraw.Document.6.0">
                  <p:embed/>
                </p:oleObj>
              </mc:Choice>
              <mc:Fallback>
                <p:oleObj name="CS ChemDraw Drawing" r:id="rId3" imgW="5380731" imgH="578926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785794"/>
                        <a:ext cx="5380037" cy="578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285728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biomimetică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monoacetatului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drimandiolului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epimerului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C9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12" y="57150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Polovinka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M. P.; … </a:t>
            </a:r>
            <a:r>
              <a:rPr lang="en-US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en-US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 Org. Chem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(6), 1509-1517.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47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</a:rPr>
              <a:t>Diterpenoide spongianice naturale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50057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Isoagatholactonul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primul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diterpenoid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spongianic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izolat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surse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naturale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bureții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mare </a:t>
            </a:r>
            <a:r>
              <a:rPr lang="ro-RO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Spongia officinalis</a:t>
            </a:r>
            <a:r>
              <a:rPr lang="ro-RO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[1]. 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Diterpenoidele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bioactive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spongianice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–(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au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izolate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deasemenea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aceiași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bure</a:t>
            </a:r>
            <a:r>
              <a:rPr lang="ro-RO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ții de mare </a:t>
            </a:r>
            <a:r>
              <a:rPr lang="ro-RO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Spongia officinalis</a:t>
            </a:r>
            <a:r>
              <a:rPr lang="ro-RO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42926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Cimino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G.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00FF"/>
                </a:solidFill>
              </a:rPr>
              <a:t>1974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</a:rPr>
              <a:t>30</a:t>
            </a:r>
            <a:r>
              <a:rPr lang="en-US" sz="1400" dirty="0" smtClean="0">
                <a:solidFill>
                  <a:srgbClr val="0000FF"/>
                </a:solidFill>
              </a:rPr>
              <a:t>, 645-649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González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A. G.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4109-4113.</a:t>
            </a:r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928662" y="1000108"/>
          <a:ext cx="7572428" cy="34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S ChemDraw Drawing" r:id="rId3" imgW="5591285" imgH="2517131" progId="ChemDraw.Document.6.0">
                  <p:embed/>
                </p:oleObj>
              </mc:Choice>
              <mc:Fallback>
                <p:oleObj name="CS ChemDraw Drawing" r:id="rId3" imgW="5591285" imgH="251713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000108"/>
                        <a:ext cx="7572428" cy="3409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7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571472" y="1500174"/>
          <a:ext cx="7786743" cy="173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CS ChemDraw Drawing" r:id="rId3" imgW="4723965" imgH="1055710" progId="ChemDraw.Document.6.0">
                  <p:embed/>
                </p:oleObj>
              </mc:Choice>
              <mc:Fallback>
                <p:oleObj name="CS ChemDraw Drawing" r:id="rId3" imgW="4723965" imgH="10557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500174"/>
                        <a:ext cx="7786743" cy="1739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0100" y="385762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Diterpenoidele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ent-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isocopalice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–(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au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izolate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din  </a:t>
            </a:r>
            <a:r>
              <a:rPr lang="ro-RO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bureții de mare  </a:t>
            </a:r>
            <a:r>
              <a:rPr lang="ro-RO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Spongia  officinalis  </a:t>
            </a:r>
            <a:r>
              <a:rPr lang="ro-RO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și posedă activitate antifedantă. 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857760"/>
            <a:ext cx="71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Cimino</a:t>
            </a:r>
            <a:r>
              <a:rPr lang="en-US" sz="1400" dirty="0" smtClean="0">
                <a:solidFill>
                  <a:srgbClr val="0000FF"/>
                </a:solidFill>
              </a:rPr>
              <a:t>, G. et al. </a:t>
            </a:r>
            <a:r>
              <a:rPr lang="en-US" sz="1400" i="1" dirty="0" smtClean="0">
                <a:solidFill>
                  <a:srgbClr val="0000FF"/>
                </a:solidFill>
              </a:rPr>
              <a:t>Tetrahedron </a:t>
            </a:r>
            <a:r>
              <a:rPr lang="en-US" sz="1400" i="1" dirty="0" err="1" smtClean="0">
                <a:solidFill>
                  <a:srgbClr val="0000FF"/>
                </a:solidFill>
              </a:rPr>
              <a:t>Lett</a:t>
            </a:r>
            <a:r>
              <a:rPr lang="en-US" sz="1400" dirty="0" smtClean="0">
                <a:solidFill>
                  <a:srgbClr val="0000FF"/>
                </a:solidFill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</a:rPr>
              <a:t>1982</a:t>
            </a:r>
            <a:r>
              <a:rPr lang="en-US" sz="1400" dirty="0" smtClean="0">
                <a:solidFill>
                  <a:srgbClr val="0000FF"/>
                </a:solidFill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</a:rPr>
              <a:t>23</a:t>
            </a:r>
            <a:r>
              <a:rPr lang="en-US" sz="1400" dirty="0" smtClean="0">
                <a:solidFill>
                  <a:srgbClr val="0000FF"/>
                </a:solidFill>
              </a:rPr>
              <a:t>, 4139-4142.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Diterpenoide naturale </a:t>
            </a:r>
            <a:r>
              <a:rPr lang="ro-RO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ent-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isocopalice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642910" y="1214422"/>
          <a:ext cx="6357982" cy="43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S ChemDraw Drawing" r:id="rId3" imgW="3931419" imgH="2709323" progId="ChemDraw.Document.6.0">
                  <p:embed/>
                </p:oleObj>
              </mc:Choice>
              <mc:Fallback>
                <p:oleObj name="CS ChemDraw Drawing" r:id="rId3" imgW="3931419" imgH="27093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214422"/>
                        <a:ext cx="6357982" cy="4383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5929330"/>
            <a:ext cx="71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Khim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Prir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Soedin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6, 725-731.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 isoagatholactonei  din labdadienol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2775" y="1"/>
            <a:ext cx="7703641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 anchor="ctr"/>
          <a:lstStyle/>
          <a:p>
            <a:pPr algn="ctr" defTabSz="904875" eaLnBrk="1" hangingPunct="1"/>
            <a:endParaRPr lang="ru-RU" altLang="ru-RU" sz="3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764704"/>
            <a:ext cx="77768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Academicianul  </a:t>
            </a:r>
            <a:r>
              <a:rPr lang="pt-B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Gheorghe LAZURIEVSKI </a:t>
            </a:r>
            <a:r>
              <a:rPr lang="pt-B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fondat in a. 1956 Secţia de Chimie Organică din cadrul Institutului de Chimie, denumită mai </a:t>
            </a:r>
            <a:r>
              <a:rPr lang="pt-B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o-RO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pt-B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rziu </a:t>
            </a:r>
            <a:r>
              <a:rPr lang="pt-B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 de Chimie a Compuşilor Naturali </a:t>
            </a:r>
            <a:r>
              <a:rPr lang="pt-B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(1959-1976). </a:t>
            </a:r>
            <a:endParaRPr lang="ro-RO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pt-B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a.1977 acest laborator se divizează în 3 laboratoare: </a:t>
            </a:r>
            <a:endParaRPr lang="ro-RO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Laboratorul de Chimie a Compuşilor </a:t>
            </a:r>
            <a:r>
              <a:rPr lang="pt-B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Steroidici</a:t>
            </a:r>
            <a:r>
              <a:rPr lang="ro-RO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(cond. P. Ciobanu)</a:t>
            </a:r>
            <a:r>
              <a:rPr lang="pt-B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Laboratorul de Chimie a </a:t>
            </a:r>
            <a:r>
              <a:rPr lang="pt-B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Izoprenoidelor</a:t>
            </a:r>
            <a:r>
              <a:rPr lang="ro-RO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(cond. D. Popa)</a:t>
            </a:r>
            <a:r>
              <a:rPr lang="pt-B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Laboratorul de Chimie a Plantelor </a:t>
            </a:r>
            <a:r>
              <a:rPr lang="pt-B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Etero-oleaginoase</a:t>
            </a:r>
            <a:r>
              <a:rPr lang="ro-RO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(cond</a:t>
            </a:r>
            <a:r>
              <a:rPr lang="pt-B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Vlad)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643578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Grinco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M.; …;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(19), 2084–2086.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diterpenoidului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-verrucosinic prin regruparea moleculară  a diterpenoidei cu schelet carbonic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-isocopalic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500034" y="1500174"/>
          <a:ext cx="8180811" cy="36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CS ChemDraw Drawing" r:id="rId3" imgW="6026970" imgH="2684759" progId="ChemDraw.Document.6.0">
                  <p:embed/>
                </p:oleObj>
              </mc:Choice>
              <mc:Fallback>
                <p:oleObj name="CS ChemDraw Drawing" r:id="rId3" imgW="6026970" imgH="268475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00174"/>
                        <a:ext cx="8180811" cy="364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8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Sesterterpenoide scalaranice naturale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00063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[1]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Cimino, G.;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Experientia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1974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846-847</a:t>
            </a:r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[2]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Yasuda, F.;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Experientia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110-111.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[3]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 Rosa, S.;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 Nat. Prod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256-262.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929198"/>
            <a:ext cx="45005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[4]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Cimino, G.;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Experientia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1979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1277-1278</a:t>
            </a:r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[5]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Manzo, E.;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 Chem. Ecol.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2325-      2336</a:t>
            </a:r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[6]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Rueda, A.;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 Org. Chem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1997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1481-1485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857224" y="714356"/>
          <a:ext cx="7572428" cy="425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S ChemDraw Drawing" r:id="rId3" imgW="6282874" imgH="3529382" progId="ChemDraw.Document.6.0">
                  <p:embed/>
                </p:oleObj>
              </mc:Choice>
              <mc:Fallback>
                <p:oleObj name="CS ChemDraw Drawing" r:id="rId3" imgW="6282874" imgH="352938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714356"/>
                        <a:ext cx="7572428" cy="425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8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85786" y="1142984"/>
          <a:ext cx="7715304" cy="457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CS ChemDraw Drawing" r:id="rId3" imgW="5586426" imgH="3309926" progId="ChemDraw.Document.6.0">
                  <p:embed/>
                </p:oleObj>
              </mc:Choice>
              <mc:Fallback>
                <p:oleObj name="CS ChemDraw Drawing" r:id="rId3" imgW="5586426" imgH="330992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142984"/>
                        <a:ext cx="7715304" cy="457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50004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Ciclizarea  superacidă a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esterilor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sesterterpenici (</a:t>
            </a:r>
            <a:r>
              <a:rPr lang="ro-RO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stereoizomeri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592933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P. F.;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Mendeleev Commun.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1992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(2), 61-61.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Vlad, P. F., Ungur, N.;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Russ. Chem. Bull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2404–2411.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14351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Ungur, N.; D, Nguen, V. T.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Nat. Comp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1992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28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(5), 435-438.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Izolat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bureții de mare </a:t>
            </a:r>
            <a:r>
              <a:rPr lang="ro-RO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Cacospongia mollior</a:t>
            </a:r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 Rosa, et al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J. Nat. Prod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1994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256-262. 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2860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dirijat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 a 12-deacetoxyscalaradialului  </a:t>
            </a:r>
            <a:r>
              <a:rPr lang="ro-RO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(calea </a:t>
            </a:r>
            <a:r>
              <a:rPr lang="ro-RO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o-RO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642910" y="1000108"/>
          <a:ext cx="7500990" cy="400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S ChemDraw Drawing" r:id="rId3" imgW="5193392" imgH="2774647" progId="ChemDraw.Document.6.0">
                  <p:embed/>
                </p:oleObj>
              </mc:Choice>
              <mc:Fallback>
                <p:oleObj name="CS ChemDraw Drawing" r:id="rId3" imgW="5193392" imgH="27746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000108"/>
                        <a:ext cx="7500990" cy="4008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6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10" y="500043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dirijat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 a 12-deacetoxyscalaradialului </a:t>
            </a:r>
            <a:r>
              <a:rPr lang="ro-RO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(calea </a:t>
            </a:r>
            <a:r>
              <a:rPr lang="ro-RO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o-RO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642910" y="1214422"/>
          <a:ext cx="7772408" cy="385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S ChemDraw Drawing" r:id="rId3" imgW="5834772" imgH="2895308" progId="ChemDraw.Document.6.0">
                  <p:embed/>
                </p:oleObj>
              </mc:Choice>
              <mc:Fallback>
                <p:oleObj name="CS ChemDraw Drawing" r:id="rId3" imgW="5834772" imgH="28953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214422"/>
                        <a:ext cx="7772408" cy="3857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5500702"/>
            <a:ext cx="678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 N, et al.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Nat. Prod. Lett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1996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275–280.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285875" y="1071563"/>
          <a:ext cx="621347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S ChemDraw Drawing" r:id="rId3" imgW="5127797" imgH="3451371" progId="ChemDraw.Document.6.0">
                  <p:embed/>
                </p:oleObj>
              </mc:Choice>
              <mc:Fallback>
                <p:oleObj name="CS ChemDraw Drawing" r:id="rId3" imgW="5127797" imgH="34513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071563"/>
                        <a:ext cx="6213475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0004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terpen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oide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glicerice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naturale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00702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[1]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Gustafson, K.,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1985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(6), 1101-1108.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[2]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Zubia, E.,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Experientia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1993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(3), 268-271.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[3] 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Cimino, G.,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1988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(8), 2301-2310.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500034" y="1500174"/>
          <a:ext cx="8295450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CS ChemDraw Drawing" r:id="rId3" imgW="6234284" imgH="2953073" progId="ChemDraw.Document.6.0">
                  <p:embed/>
                </p:oleObj>
              </mc:Choice>
              <mc:Fallback>
                <p:oleObj name="CS ChemDraw Drawing" r:id="rId3" imgW="6234284" imgH="29530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00174"/>
                        <a:ext cx="8295450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643578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Gavagnin, M.; Ungur, N.,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1997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(4), 1491-1504.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148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terpen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oide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glicerice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naturale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42910" y="857232"/>
          <a:ext cx="633888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CS ChemDraw Drawing" r:id="rId3" imgW="6339291" imgH="5397592" progId="ChemDraw.Document.6.0">
                  <p:embed/>
                </p:oleObj>
              </mc:Choice>
              <mc:Fallback>
                <p:oleObj name="CS ChemDraw Drawing" r:id="rId3" imgW="6339291" imgH="539759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857232"/>
                        <a:ext cx="6338888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50004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dirijată a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ent-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diterpenoide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glicerice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7554" y="557214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Zubia, E.,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Experientia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1993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(3), 268-271.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428625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Ungur, N.; Gavagnin, M.,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 Lett.,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1996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(20), 3549-3552.</a:t>
            </a:r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Ungur, N.; Gavagnin, M.,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Tetrahedron,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2000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(16), 2503-2512.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2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00034" y="1000108"/>
          <a:ext cx="6073775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CS ChemDraw Drawing" r:id="rId3" imgW="6074209" imgH="5287999" progId="ChemDraw.Document.6.0">
                  <p:embed/>
                </p:oleObj>
              </mc:Choice>
              <mc:Fallback>
                <p:oleObj name="CS ChemDraw Drawing" r:id="rId3" imgW="6074209" imgH="52879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00108"/>
                        <a:ext cx="6073775" cy="528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dirijată a acilglicerolilor drimanice naturale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3714752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Ungur, N.; Gavagnin, M.,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Tetrahedron: Asymm.,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(7), 1263-1273</a:t>
            </a:r>
            <a:r>
              <a:rPr lang="ro-RO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6429396"/>
            <a:ext cx="5286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Gustafson, K.;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Tetrahedron Lett.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11–14.</a:t>
            </a:r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072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o-RO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 ultimii ani, s-a observat un interes sporit față de diterpenoidele </a:t>
            </a:r>
            <a:r>
              <a:rPr lang="ro-RO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-kaurenice</a:t>
            </a:r>
            <a:r>
              <a:rPr lang="ro-RO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și </a:t>
            </a:r>
            <a:r>
              <a:rPr lang="ro-RO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-trachilobanice</a:t>
            </a:r>
            <a:r>
              <a:rPr lang="ro-RO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datorită potențialului înalt de aplicare, în special, în domeniul farmacologic. Cercetările diferitor plante, utilizate în medicina netradiţională au demonstrat, că activitatea anti-microbiană, anti-inflamatoare, cardio-vasculară, diuretică, citotoxică şi anti-SIDA în mare parte se datorează prezenţei diterpenoidelor </a:t>
            </a:r>
            <a:r>
              <a:rPr lang="ro-RO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-kaurenice</a:t>
            </a:r>
            <a:r>
              <a:rPr lang="ro-RO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și </a:t>
            </a:r>
            <a:r>
              <a:rPr lang="ro-RO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-trachilobanice</a:t>
            </a:r>
            <a:r>
              <a:rPr lang="ro-RO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în conținutul acestora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2775" y="1"/>
            <a:ext cx="7703641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 anchor="ctr"/>
          <a:lstStyle/>
          <a:p>
            <a:pPr algn="ctr" defTabSz="904875" eaLnBrk="1" hangingPunct="1"/>
            <a:endParaRPr lang="ru-RU" altLang="ru-RU" sz="30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7664" y="5085184"/>
            <a:ext cx="388843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2621" y="2780928"/>
            <a:ext cx="4752528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Laboratorul de Chimie a Terpenoidelor</a:t>
            </a:r>
          </a:p>
          <a:p>
            <a:pPr algn="ctr"/>
            <a:r>
              <a:rPr lang="pt-B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1991-2016</a:t>
            </a:r>
            <a:r>
              <a:rPr lang="pt-B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040" y="4697524"/>
            <a:ext cx="4752528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aborator</a:t>
            </a:r>
            <a:r>
              <a:rPr lang="ro-RO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himie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ompuşilor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aturali</a:t>
            </a:r>
            <a:r>
              <a:rPr lang="ro-RO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şi </a:t>
            </a:r>
            <a:r>
              <a:rPr lang="ro-RO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o-RO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iologic  </a:t>
            </a:r>
            <a:r>
              <a:rPr lang="ro-RO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ctivi</a:t>
            </a:r>
          </a:p>
          <a:p>
            <a:pPr algn="ctr"/>
            <a:r>
              <a:rPr lang="ro-RO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prezent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4040" y="864332"/>
            <a:ext cx="4752528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Laboratorul de Chimie a Plantelor Eterooleaginoase</a:t>
            </a:r>
          </a:p>
          <a:p>
            <a:pPr algn="ctr"/>
            <a:r>
              <a:rPr lang="pt-BR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1977-1991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764922" y="2110662"/>
            <a:ext cx="216024" cy="5484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752292" y="4035642"/>
            <a:ext cx="216024" cy="5484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" name="Picture 8" descr="71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71546"/>
            <a:ext cx="2786082" cy="174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2976" y="3143248"/>
          <a:ext cx="6846668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CS ChemDraw Drawing" r:id="rId4" imgW="5731385" imgH="1435237" progId="ChemDraw.Document.6.0">
                  <p:embed/>
                </p:oleObj>
              </mc:Choice>
              <mc:Fallback>
                <p:oleObj name="CS ChemDraw Drawing" r:id="rId4" imgW="5731385" imgH="143523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143248"/>
                        <a:ext cx="6846668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rved Left Arrow 8"/>
          <p:cNvSpPr/>
          <p:nvPr/>
        </p:nvSpPr>
        <p:spPr>
          <a:xfrm>
            <a:off x="6000760" y="2143116"/>
            <a:ext cx="571504" cy="114300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500298" y="2000240"/>
            <a:ext cx="428628" cy="107157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Diterpenoide izolate din deșeurile uscate de floarea soarelui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Helianthus annuus L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357826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Ungur, N. et al.,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J. Mold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(2), 105-108.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5140" y="264318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Izolat din planta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Pteris longipes Don. 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14348" y="1785926"/>
          <a:ext cx="8001056" cy="376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CS ChemDraw Drawing" r:id="rId4" imgW="5975141" imgH="2812978" progId="ChemDraw.Document.6.0">
                  <p:embed/>
                </p:oleObj>
              </mc:Choice>
              <mc:Fallback>
                <p:oleObj name="CS ChemDraw Drawing" r:id="rId4" imgW="5975141" imgH="28129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85926"/>
                        <a:ext cx="8001056" cy="3766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607220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Murakami, T.;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Pharm. Bull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1981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657-660. (izolare)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Grinco, M.; ...; Ungur, N.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J. Mold.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2010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(1), 106-108. (sinteza)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8572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dirijat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 a diterpenoidelor ent-kaurenice </a:t>
            </a:r>
          </a:p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funcționalizate la atomul C</a:t>
            </a:r>
            <a:r>
              <a:rPr lang="ro-RO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6215074" y="2071678"/>
            <a:ext cx="357190" cy="100013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429264"/>
            <a:ext cx="5643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 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Herz W.,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Phytochemistry,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2271-2275.</a:t>
            </a:r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Takahashi J. A.,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Phytochemistry,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607-609.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[3] 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Qin J.J.,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Arch. Pharm. Res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1369-1372.</a:t>
            </a:r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[4] 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Fatope M.O., et al.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J. Nat. Prod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1996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ro-RO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301–303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14348" y="1214422"/>
          <a:ext cx="7643866" cy="400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CS ChemDraw Drawing" r:id="rId3" imgW="6033178" imgH="3162002" progId="ChemDraw.Document.6.0">
                  <p:embed/>
                </p:oleObj>
              </mc:Choice>
              <mc:Fallback>
                <p:oleObj name="CS ChemDraw Drawing" r:id="rId3" imgW="6033178" imgH="31620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214422"/>
                        <a:ext cx="7643866" cy="4006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50004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dirijată 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unor diterpenoide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-kauranice bioactive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596" y="1285860"/>
          <a:ext cx="8286808" cy="425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CS ChemDraw Drawing" r:id="rId3" imgW="5758919" imgH="2960631" progId="ChemDraw.Document.6.0">
                  <p:embed/>
                </p:oleObj>
              </mc:Choice>
              <mc:Fallback>
                <p:oleObj name="CS ChemDraw Drawing" r:id="rId3" imgW="5758919" imgH="296063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85860"/>
                        <a:ext cx="8286808" cy="4259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642918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dirijată a unor diterpenoide </a:t>
            </a:r>
            <a:r>
              <a:rPr lang="ro-RO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-kauranice  bioactive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92933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Morarescu, O. ; ...; Ungur, N.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Paper in preparation. </a:t>
            </a:r>
            <a:r>
              <a:rPr lang="ro-RO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(sinteza)</a:t>
            </a:r>
            <a:endParaRPr lang="en-US" sz="1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Yahara, S.;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Pharm. Bull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1974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(7), 1629-1631</a:t>
            </a:r>
            <a:r>
              <a:rPr lang="en-US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izolare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o-RO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6143644"/>
            <a:ext cx="14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5929330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Ungur, N.; et al.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Helv. Chim. Acta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96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(5), 864-871.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8572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Izomerizarea acidului </a:t>
            </a:r>
            <a:r>
              <a:rPr lang="ro-RO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-trachiloban-19-oic în mediu de superacid. </a:t>
            </a:r>
          </a:p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dirijată a diterpenoidelor </a:t>
            </a:r>
            <a:r>
              <a:rPr lang="ro-RO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-atisanice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57158" y="1071546"/>
          <a:ext cx="8438708" cy="442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CS ChemDraw Drawing" r:id="rId3" imgW="6609232" imgH="3468107" progId="ChemDraw.Document.6.0">
                  <p:embed/>
                </p:oleObj>
              </mc:Choice>
              <mc:Fallback>
                <p:oleObj name="CS ChemDraw Drawing" r:id="rId3" imgW="6609232" imgH="346810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71546"/>
                        <a:ext cx="8438708" cy="442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7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1472" y="1142984"/>
          <a:ext cx="8072494" cy="4230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CS ChemDraw Drawing" r:id="rId3" imgW="5156680" imgH="2701495" progId="ChemDraw.Document.6.0">
                  <p:embed/>
                </p:oleObj>
              </mc:Choice>
              <mc:Fallback>
                <p:oleObj name="CS ChemDraw Drawing" r:id="rId3" imgW="5156680" imgH="270149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142984"/>
                        <a:ext cx="8072494" cy="4230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50004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 dirijată  a unor derivați funcționalizați ai acidului </a:t>
            </a:r>
            <a:r>
              <a:rPr lang="ro-RO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-kaurenoic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786454"/>
            <a:ext cx="387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Morarescu O. </a:t>
            </a:r>
            <a:r>
              <a:rPr lang="ro-RO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Teza de doctor în chimie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2018</a:t>
            </a:r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38" y="1400998"/>
            <a:ext cx="71577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pPr marL="355600" indent="-355600" algn="just"/>
            <a:endParaRPr lang="en-US" b="1" dirty="0" smtClean="0">
              <a:solidFill>
                <a:srgbClr val="002060"/>
              </a:solidFill>
            </a:endParaRPr>
          </a:p>
          <a:p>
            <a:pPr marL="355600" indent="-355600" algn="just"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pPr marL="355600" indent="-355600" algn="just">
              <a:buFont typeface="Wingdings" pitchFamily="2" charset="2"/>
              <a:buChar char="Ø"/>
            </a:pPr>
            <a:endParaRPr lang="en-US" b="1" dirty="0" smtClean="0">
              <a:solidFill>
                <a:srgbClr val="002060"/>
              </a:solidFill>
            </a:endParaRPr>
          </a:p>
          <a:p>
            <a:pPr marL="355600" indent="-355600" algn="just"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  <a:p>
            <a:pPr marL="355600" indent="-355600" algn="just">
              <a:buFont typeface="Wingdings" pitchFamily="2" charset="2"/>
              <a:buChar char="Ø"/>
            </a:pPr>
            <a:endParaRPr lang="en-US" b="1" dirty="0" smtClean="0">
              <a:solidFill>
                <a:srgbClr val="002060"/>
              </a:solidFill>
            </a:endParaRPr>
          </a:p>
          <a:p>
            <a:pPr algn="just"/>
            <a:endParaRPr lang="en-US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62637"/>
              </p:ext>
            </p:extLst>
          </p:nvPr>
        </p:nvGraphicFramePr>
        <p:xfrm>
          <a:off x="3131840" y="3592027"/>
          <a:ext cx="5192577" cy="170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S ChemDraw Drawing" r:id="rId4" imgW="3594533" imgH="1182309" progId="ChemDraw.Document.6.0">
                  <p:embed/>
                </p:oleObj>
              </mc:Choice>
              <mc:Fallback>
                <p:oleObj name="CS ChemDraw Drawing" r:id="rId4" imgW="3594533" imgH="11823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592027"/>
                        <a:ext cx="5192577" cy="1709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6837" name="Picture 5" descr="Imagini pentru helianthus annu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58" y="3609926"/>
            <a:ext cx="2255041" cy="1691281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Curved Left Arrow 6"/>
          <p:cNvSpPr/>
          <p:nvPr/>
        </p:nvSpPr>
        <p:spPr>
          <a:xfrm rot="16200000">
            <a:off x="5284382" y="2629211"/>
            <a:ext cx="629916" cy="183375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758" y="1098239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0000FF"/>
                </a:solidFill>
              </a:rPr>
              <a:t>Au fost elaborate pentru prima dată metode eficiente de sinteză a diterpenoidelor tetraciclice cu schelet carbonic </a:t>
            </a:r>
            <a:r>
              <a:rPr lang="vi-VN" sz="2000" b="1" i="1" dirty="0">
                <a:solidFill>
                  <a:srgbClr val="0000FF"/>
                </a:solidFill>
              </a:rPr>
              <a:t>ent</a:t>
            </a:r>
            <a:r>
              <a:rPr lang="vi-VN" sz="2000" b="1" dirty="0">
                <a:solidFill>
                  <a:srgbClr val="0000FF"/>
                </a:solidFill>
              </a:rPr>
              <a:t>-kauranic, funcționsalizate cu grupe triazol. Derivații diterpenici sintetizați </a:t>
            </a:r>
            <a:r>
              <a:rPr lang="vi-VN" sz="2000" b="1" dirty="0" smtClean="0">
                <a:solidFill>
                  <a:srgbClr val="0000FF"/>
                </a:solidFill>
              </a:rPr>
              <a:t>fost testa</a:t>
            </a:r>
            <a:r>
              <a:rPr lang="ro-RO" sz="2000" b="1" dirty="0" smtClean="0">
                <a:solidFill>
                  <a:srgbClr val="0000FF"/>
                </a:solidFill>
              </a:rPr>
              <a:t>ț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vi-VN" sz="2000" b="1" dirty="0" smtClean="0">
                <a:solidFill>
                  <a:srgbClr val="0000FF"/>
                </a:solidFill>
              </a:rPr>
              <a:t> </a:t>
            </a:r>
            <a:r>
              <a:rPr lang="vi-VN" sz="2000" b="1" dirty="0">
                <a:solidFill>
                  <a:srgbClr val="0000FF"/>
                </a:solidFill>
              </a:rPr>
              <a:t>la activitate </a:t>
            </a:r>
            <a:r>
              <a:rPr lang="vi-VN" sz="2000" b="1" i="1" dirty="0">
                <a:solidFill>
                  <a:srgbClr val="0000FF"/>
                </a:solidFill>
              </a:rPr>
              <a:t>anti</a:t>
            </a:r>
            <a:r>
              <a:rPr lang="vi-VN" sz="2000" b="1" dirty="0">
                <a:solidFill>
                  <a:srgbClr val="0000FF"/>
                </a:solidFill>
              </a:rPr>
              <a:t>-tumorală</a:t>
            </a:r>
            <a:r>
              <a:rPr lang="vi-VN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34151"/>
              </p:ext>
            </p:extLst>
          </p:nvPr>
        </p:nvGraphicFramePr>
        <p:xfrm>
          <a:off x="1278693" y="3284984"/>
          <a:ext cx="6555833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S ChemDraw Drawing" r:id="rId3" imgW="4606541" imgH="2023692" progId="ChemDraw.Document.6.0">
                  <p:embed/>
                </p:oleObj>
              </mc:Choice>
              <mc:Fallback>
                <p:oleObj name="CS ChemDraw Drawing" r:id="rId3" imgW="4606541" imgH="20236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8693" y="3284984"/>
                        <a:ext cx="6555833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155679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fost elaborate metode eficiente de sinteză a </a:t>
            </a:r>
            <a:r>
              <a:rPr lang="ro-RO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diterpenoidelor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tetraciclice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schelet carbonic </a:t>
            </a:r>
            <a:r>
              <a:rPr lang="ro-RO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ro-RO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-kauranic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funcționsalizate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în ciclurile C și D la atomii de carbon C</a:t>
            </a:r>
            <a:r>
              <a:rPr lang="ro-RO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ro-RO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ro-RO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și C</a:t>
            </a:r>
            <a:r>
              <a:rPr lang="ro-RO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o-R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59167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929618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am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elaborat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obținere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diterpenoidelor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amidice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folosind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condițiile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reacției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Ritter.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Astfel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(-)-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sclareolul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transformat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acetoxiamidele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epimeri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atomul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cu un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ranament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56% [1,2].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Structura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stereochimia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compușilor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obținuți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stabilită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baza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datelor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spectrale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71472" y="3143248"/>
          <a:ext cx="8140171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CS ChemDraw Drawing" r:id="rId3" imgW="4807917" imgH="1223339" progId="ChemDraw.Document.6.0">
                  <p:embed/>
                </p:oleObj>
              </mc:Choice>
              <mc:Fallback>
                <p:oleObj name="CS ChemDraw Drawing" r:id="rId3" imgW="4807917" imgH="12233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143248"/>
                        <a:ext cx="8140171" cy="2071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28794" y="578645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Koval’skaya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S. S.; …;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Chem. J. Mold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(2), 147-148.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Koval’skaya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S. S.; …;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Ungur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Russ. J. Org. Chem.,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(2), 303−311.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500043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dirijată a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amid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terțiare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labdanic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929618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57224" y="2714619"/>
          <a:ext cx="7358114" cy="344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CS ChemDraw Drawing" r:id="rId3" imgW="6136836" imgH="2873713" progId="ChemDraw.Document.6.0">
                  <p:embed/>
                </p:oleObj>
              </mc:Choice>
              <mc:Fallback>
                <p:oleObj name="CS ChemDraw Drawing" r:id="rId3" imgW="6136836" imgH="287371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714619"/>
                        <a:ext cx="7358114" cy="344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785794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Recent,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premieră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am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realizat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sinteza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amidelor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diazinice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)-(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ale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acidului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biciclohomofarnezenic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[1,2].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Acidul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biciclohomofarnezenic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obținut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in 5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etape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sclareolida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Cuplarea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cloranfidrinei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acidului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a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efectuata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diazinele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)-(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menționat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că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acțiunea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diazina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s-a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obținut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amestec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din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compușii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amidici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dimerul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Compusii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amidici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)-(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prezintă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interes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calitate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compuşi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activitate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anti-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bacteriană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802" y="621508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[1]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Kuchkova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K.; et al.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Synlett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(6), 697-700.</a:t>
            </a:r>
          </a:p>
          <a:p>
            <a:r>
              <a:rPr lang="ro-RO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Kuchkova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K.; et al.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Med. Chem. Res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(3), 1559-1568.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42860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inteza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dirijată a unor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amide</a:t>
            </a:r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terpenice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diazinice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932" y="3346443"/>
            <a:ext cx="6400800" cy="1752600"/>
          </a:xfrm>
        </p:spPr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06028" y="1307775"/>
            <a:ext cx="1885228" cy="201049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48548" y="4940706"/>
            <a:ext cx="1695660" cy="13665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601" y="1375160"/>
            <a:ext cx="594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Ambra cenușie</a:t>
            </a:r>
            <a:r>
              <a:rPr lang="ro-RO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o substanță aromatică de culoare cenușie cu aspect de ceară, format în intestinul unor specii de </a:t>
            </a:r>
            <a:r>
              <a:rPr lang="ro-RO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cașaloți </a:t>
            </a:r>
            <a:r>
              <a:rPr lang="ro-RO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Physeter</a:t>
            </a:r>
            <a:r>
              <a:rPr lang="ro-RO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macrocephalus</a:t>
            </a:r>
            <a:r>
              <a:rPr lang="ro-RO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Ambra</a:t>
            </a:r>
            <a:r>
              <a:rPr lang="ro-RO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cenușie</a:t>
            </a:r>
            <a:r>
              <a:rPr lang="ro-RO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fost considerată, în Evul Mediu, un medicament și folosită drept un tonic și afrodiziac, iar ocazional era utilizată pentru a da o aromă aparte unor mâncăruri. </a:t>
            </a:r>
          </a:p>
          <a:p>
            <a:pPr algn="just"/>
            <a:r>
              <a:rPr lang="ro-RO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În prezent se întrebuințează la fabricarea țigărilor și în parfumerie pentru mirosul ei plăcut de mosc și pentru proprietățile de fixare a substanțelor odorante volatile, făcând mirosul lor mai persistent. </a:t>
            </a: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Ambra</a:t>
            </a:r>
            <a:r>
              <a:rPr lang="ro-RO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fost înlocuită în mare parte cu fixatori artificiali. </a:t>
            </a:r>
            <a:endParaRPr lang="ro-RO" dirty="0">
              <a:solidFill>
                <a:srgbClr val="0000FF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817412">
            <a:off x="6874696" y="4111592"/>
            <a:ext cx="648072" cy="148577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5824299" flipH="1">
            <a:off x="3714960" y="4707007"/>
            <a:ext cx="447166" cy="139992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56964" y="5011483"/>
          <a:ext cx="2236608" cy="12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CS ChemDraw Drawing" r:id="rId5" imgW="1799696" imgH="1043563" progId="ChemDraw.Document.6.0">
                  <p:embed/>
                </p:oleObj>
              </mc:Choice>
              <mc:Fallback>
                <p:oleObj name="CS ChemDraw Drawing" r:id="rId5" imgW="1799696" imgH="10435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964" y="5011483"/>
                        <a:ext cx="2236608" cy="129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06028" y="343359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Cașalotul </a:t>
            </a:r>
            <a:r>
              <a:rPr lang="ro-RO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Physeter</a:t>
            </a:r>
            <a:r>
              <a:rPr lang="ro-RO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macrocephalus</a:t>
            </a:r>
            <a:r>
              <a:rPr lang="ro-R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6385743"/>
            <a:ext cx="215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Ambra cenușie</a:t>
            </a:r>
            <a:endParaRPr lang="ro-RO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142" y="574899"/>
            <a:ext cx="795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Parcursul </a:t>
            </a:r>
            <a:r>
              <a:rPr lang="ro-RO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ambreinei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substanță cu proprietăți </a:t>
            </a:r>
            <a:r>
              <a:rPr lang="ro-RO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parfumerice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7" y="476672"/>
            <a:ext cx="7500989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o-RO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479073"/>
            <a:ext cx="7500990" cy="5286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41277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o-RO" sz="1600" dirty="0" smtClean="0">
                <a:solidFill>
                  <a:srgbClr val="0000FF"/>
                </a:solidFill>
              </a:rPr>
              <a:t>                  </a:t>
            </a:r>
            <a:r>
              <a:rPr lang="en-US" sz="1600" b="1" i="1" dirty="0" smtClean="0">
                <a:solidFill>
                  <a:srgbClr val="0000FF"/>
                </a:solidFill>
              </a:rPr>
              <a:t>A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fost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realizat</a:t>
            </a:r>
            <a:r>
              <a:rPr lang="ro-RO" sz="1600" b="1" i="1" dirty="0" smtClean="0">
                <a:solidFill>
                  <a:srgbClr val="0000FF"/>
                </a:solidFill>
              </a:rPr>
              <a:t>ă sinteza unei serii de compuși </a:t>
            </a:r>
            <a:r>
              <a:rPr lang="ro-RO" sz="1600" b="1" i="1" dirty="0" err="1" smtClean="0">
                <a:solidFill>
                  <a:srgbClr val="0000FF"/>
                </a:solidFill>
              </a:rPr>
              <a:t>terpenici</a:t>
            </a:r>
            <a:r>
              <a:rPr lang="ro-RO" sz="1600" b="1" i="1" dirty="0" smtClean="0">
                <a:solidFill>
                  <a:srgbClr val="0000FF"/>
                </a:solidFill>
              </a:rPr>
              <a:t> cu grupe funcționale ce conțin azot, cu activitate biologică sporită contra infecțiilor micotice și bacteriene. Procedeele de obținere a acestor </a:t>
            </a:r>
            <a:r>
              <a:rPr lang="ro-RO" sz="1600" b="1" i="1" dirty="0" err="1" smtClean="0">
                <a:solidFill>
                  <a:srgbClr val="0000FF"/>
                </a:solidFill>
              </a:rPr>
              <a:t>terpenoide</a:t>
            </a:r>
            <a:r>
              <a:rPr lang="ro-RO" sz="1600" b="1" i="1" dirty="0" smtClean="0">
                <a:solidFill>
                  <a:srgbClr val="0000FF"/>
                </a:solidFill>
              </a:rPr>
              <a:t> bioactive au fost patentate și distinse la Saloanele Internaționale </a:t>
            </a:r>
            <a:r>
              <a:rPr lang="ro-RO" sz="1600" b="1" i="1" dirty="0">
                <a:solidFill>
                  <a:srgbClr val="0000FF"/>
                </a:solidFill>
              </a:rPr>
              <a:t>și Naționale cu </a:t>
            </a:r>
            <a:r>
              <a:rPr lang="ro-RO" sz="1600" b="1" i="1" dirty="0">
                <a:solidFill>
                  <a:srgbClr val="FF0000"/>
                </a:solidFill>
              </a:rPr>
              <a:t>medalii de aur, argint </a:t>
            </a:r>
            <a:r>
              <a:rPr lang="ro-RO" sz="1600" b="1" i="1" dirty="0">
                <a:solidFill>
                  <a:srgbClr val="0000FF"/>
                </a:solidFill>
              </a:rPr>
              <a:t>și</a:t>
            </a:r>
            <a:r>
              <a:rPr lang="ro-RO" sz="1600" b="1" i="1" dirty="0">
                <a:solidFill>
                  <a:srgbClr val="FF0000"/>
                </a:solidFill>
              </a:rPr>
              <a:t> diplome </a:t>
            </a:r>
            <a:r>
              <a:rPr lang="ro-RO" sz="1600" b="1" i="1" dirty="0">
                <a:solidFill>
                  <a:srgbClr val="0000FF"/>
                </a:solidFill>
              </a:rPr>
              <a:t>. </a:t>
            </a:r>
            <a:endParaRPr lang="en-US" sz="1600" b="1" i="1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 descr="G:\articole\articole eu\brevete\china expozitie\Diploma-C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8" y="3782608"/>
            <a:ext cx="1191553" cy="163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:\articole\articole eu\brevete\china expozitie\20181116_093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83" y="4314019"/>
            <a:ext cx="678248" cy="12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:\articole\articole eu\brevete\Diploma-R.Moldov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81" y="3601213"/>
            <a:ext cx="1091645" cy="150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G:\articole\articole eu\brevete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79" y="4464633"/>
            <a:ext cx="714650" cy="9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:\articole\articole eu\brevete\tiodiazol\Diploma-Romania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74" y="3601213"/>
            <a:ext cx="1646127" cy="119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:\articole\articole eu\brevete\tiodiazol\20181108_1434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19" y="4248337"/>
            <a:ext cx="602432" cy="8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2775" y="1"/>
            <a:ext cx="7703641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 anchor="ctr"/>
          <a:lstStyle/>
          <a:p>
            <a:pPr algn="ctr" defTabSz="904875" eaLnBrk="1" hangingPunct="1"/>
            <a:endParaRPr lang="ru-RU" altLang="ru-RU" sz="3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8448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Mul</a:t>
            </a:r>
            <a:r>
              <a:rPr lang="ro-RO" sz="36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ţ</a:t>
            </a:r>
            <a:r>
              <a:rPr lang="en-US" sz="3600" i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umesc</a:t>
            </a:r>
            <a:r>
              <a:rPr lang="en-US" sz="36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pentru</a:t>
            </a:r>
            <a:r>
              <a:rPr lang="en-US" sz="36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aten</a:t>
            </a:r>
            <a:r>
              <a:rPr lang="ro-RO" sz="36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ţ</a:t>
            </a:r>
            <a:r>
              <a:rPr lang="en-US" sz="3600" i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ie</a:t>
            </a:r>
            <a:r>
              <a:rPr lang="en-US" sz="3600" i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en-US" sz="3600" i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2775" y="1"/>
            <a:ext cx="7703641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16" tIns="45258" rIns="90516" bIns="45258" anchor="ctr"/>
          <a:lstStyle/>
          <a:p>
            <a:pPr algn="ctr" defTabSz="904875" eaLnBrk="1" hangingPunct="1"/>
            <a:endParaRPr lang="ru-RU" altLang="ru-RU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26876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3624" y="3262315"/>
            <a:ext cx="1273010" cy="14653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40463" y="1969010"/>
            <a:ext cx="1892499" cy="1480183"/>
          </a:xfrm>
          <a:prstGeom prst="rect">
            <a:avLst/>
          </a:prstGeom>
        </p:spPr>
      </p:pic>
      <p:pic>
        <p:nvPicPr>
          <p:cNvPr id="67586" name="Picture 2" descr="Imagini pentru ambre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03" y="3382476"/>
            <a:ext cx="982593" cy="147388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154413" y="4256177"/>
            <a:ext cx="1358707" cy="1427390"/>
          </a:xfrm>
          <a:prstGeom prst="rect">
            <a:avLst/>
          </a:prstGeom>
        </p:spPr>
      </p:pic>
      <p:pic>
        <p:nvPicPr>
          <p:cNvPr id="10" name="Picture 9" descr="Imagini pentru ambrei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67" y="2282687"/>
            <a:ext cx="1406620" cy="15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4967" y="1428640"/>
            <a:ext cx="5276766" cy="4824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Curved Right Arrow 7"/>
          <p:cNvSpPr/>
          <p:nvPr/>
        </p:nvSpPr>
        <p:spPr>
          <a:xfrm rot="5957679">
            <a:off x="6232092" y="2022495"/>
            <a:ext cx="665248" cy="1373214"/>
          </a:xfrm>
          <a:prstGeom prst="curvedRightArrow">
            <a:avLst>
              <a:gd name="adj1" fmla="val 25000"/>
              <a:gd name="adj2" fmla="val 50000"/>
              <a:gd name="adj3" fmla="val 550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138" y="587486"/>
            <a:ext cx="813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din producția </a:t>
            </a:r>
            <a:r>
              <a:rPr lang="ro-RO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parfumerică</a:t>
            </a:r>
            <a:r>
              <a:rPr lang="ro-R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extracte din </a:t>
            </a:r>
            <a:r>
              <a:rPr lang="ro-RO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Ambra cenușie</a:t>
            </a:r>
            <a:endParaRPr lang="ro-RO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1214" y="3948400"/>
            <a:ext cx="1409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i="1" dirty="0" smtClean="0">
                <a:solidFill>
                  <a:srgbClr val="0000FF"/>
                </a:solidFill>
              </a:rPr>
              <a:t>Ambra cenușie</a:t>
            </a:r>
            <a:endParaRPr lang="ro-RO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373003"/>
            <a:ext cx="6400800" cy="1752600"/>
          </a:xfrm>
        </p:spPr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26876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22856" y="1464791"/>
          <a:ext cx="829828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CS ChemDraw Drawing" r:id="rId3" imgW="5681176" imgH="2613227" progId="ChemDraw.Document.6.0">
                  <p:embed/>
                </p:oleObj>
              </mc:Choice>
              <mc:Fallback>
                <p:oleObj name="CS ChemDraw Drawing" r:id="rId3" imgW="5681176" imgH="26132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856" y="1464791"/>
                        <a:ext cx="8298288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41843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Sinteza produsului odorifer </a:t>
            </a:r>
            <a:r>
              <a:rPr lang="ro-RO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Homofixator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din </a:t>
            </a:r>
            <a:r>
              <a:rPr lang="ro-RO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Ambreină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3687" y="5814009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Dietrich, P.; </a:t>
            </a:r>
            <a:r>
              <a:rPr lang="ro-RO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Lederer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ro-RO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Helv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Chim Acta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1952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(4), 1148-1155.</a:t>
            </a:r>
          </a:p>
          <a:p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ro-RO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Lederer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E.; </a:t>
            </a:r>
            <a:r>
              <a:rPr lang="ro-RO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Mercier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ro-RO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Experientia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(5), 188-189. </a:t>
            </a:r>
          </a:p>
          <a:p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ro-RO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Lederer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E.; et al. </a:t>
            </a:r>
            <a:r>
              <a:rPr lang="ro-RO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Helv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Chim Acta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(5), 1354-1365</a:t>
            </a:r>
            <a:r>
              <a:rPr lang="ro-RO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02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76910" y="1035205"/>
          <a:ext cx="8190180" cy="459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CS ChemDraw Drawing" r:id="rId3" imgW="5571310" imgH="3123941" progId="ChemDraw.Document.6.0">
                  <p:embed/>
                </p:oleObj>
              </mc:Choice>
              <mc:Fallback>
                <p:oleObj name="CS ChemDraw Drawing" r:id="rId3" imgW="5571310" imgH="31239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10" y="1035205"/>
                        <a:ext cx="8190180" cy="4593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805264"/>
            <a:ext cx="798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Sibirțeva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 E. et al. 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Brevet Invenție URSS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345153, B.I. </a:t>
            </a:r>
            <a:r>
              <a:rPr lang="ro-RO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Nr 35, p.22. </a:t>
            </a:r>
          </a:p>
          <a:p>
            <a:r>
              <a:rPr lang="ro-RO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Sibirțeva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 E. et al. </a:t>
            </a:r>
            <a:r>
              <a:rPr lang="ro-RO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Maslo-jirov</a:t>
            </a:r>
            <a:r>
              <a:rPr lang="ro-RO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  <a:r>
              <a:rPr lang="ro-RO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Nr 12, p.25-26.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Sinteza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dirijat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a </a:t>
            </a:r>
            <a:r>
              <a:rPr lang="ro-RO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Ambrox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-ului și a </a:t>
            </a:r>
            <a:r>
              <a:rPr lang="ro-RO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epimerului</a:t>
            </a:r>
            <a:r>
              <a:rPr lang="ro-R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 – </a:t>
            </a:r>
            <a:r>
              <a:rPr lang="ro-RO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ro-RO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-Amrox</a:t>
            </a:r>
            <a:endParaRPr 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1285860"/>
          <a:ext cx="8179478" cy="41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S ChemDraw Drawing" r:id="rId3" imgW="5202570" imgH="2635901" progId="ChemDraw.Document.6.0">
                  <p:embed/>
                </p:oleObj>
              </mc:Choice>
              <mc:Fallback>
                <p:oleObj name="CS ChemDraw Drawing" r:id="rId3" imgW="5202570" imgH="263590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285860"/>
                        <a:ext cx="8179478" cy="4143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64291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Diterpenoide labdanice naturale accesibile din surse regenerabile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2077</Words>
  <Application>Microsoft Office PowerPoint</Application>
  <PresentationFormat>On-screen Show (4:3)</PresentationFormat>
  <Paragraphs>274</Paragraphs>
  <Slides>52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Nicon</cp:lastModifiedBy>
  <cp:revision>79</cp:revision>
  <dcterms:created xsi:type="dcterms:W3CDTF">2019-04-01T14:54:43Z</dcterms:created>
  <dcterms:modified xsi:type="dcterms:W3CDTF">2019-05-29T04:34:25Z</dcterms:modified>
</cp:coreProperties>
</file>